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946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proverkastaza.ru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31520"/>
            <a:ext cx="98755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600" b="1">
                <a:solidFill>
                  <a:srgbClr val="1B486C"/>
                </a:solidFill>
                <a:latin typeface="Aptos"/>
              </a:rPr>
              <a:t>Проверка стажа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572768"/>
            <a:ext cx="97840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0">
                <a:solidFill>
                  <a:srgbClr val="23303D"/>
                </a:solidFill>
                <a:latin typeface="Aptos"/>
              </a:rPr>
              <a:t>Сервис понятной навигации по вопросам пенсионного стажа, ИЛС и документов для обращения в СФР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560320"/>
            <a:ext cx="8046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596977"/>
                </a:solidFill>
                <a:latin typeface="Aptos"/>
              </a:rPr>
              <a:t>Презентация для рассмотрения формата социально-правового взаимодействия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3749039"/>
            <a:ext cx="333756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D3DF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5800" y="3749039"/>
            <a:ext cx="64008" cy="1508760"/>
          </a:xfrm>
          <a:prstGeom prst="rect">
            <a:avLst/>
          </a:prstGeom>
          <a:solidFill>
            <a:srgbClr val="2B8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86968" y="3931920"/>
            <a:ext cx="30175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1B486C"/>
                </a:solidFill>
                <a:latin typeface="Aptos"/>
              </a:rPr>
              <a:t>Проверяем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6968" y="4352544"/>
            <a:ext cx="299008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b="0" dirty="0">
                <a:solidFill>
                  <a:srgbClr val="23303D"/>
                </a:solidFill>
                <a:latin typeface="Aptos"/>
              </a:rPr>
              <a:t>ИЛС, </a:t>
            </a:r>
            <a:r>
              <a:rPr b="0" dirty="0" err="1">
                <a:solidFill>
                  <a:srgbClr val="23303D"/>
                </a:solidFill>
                <a:latin typeface="Aptos"/>
              </a:rPr>
              <a:t>трудовую</a:t>
            </a:r>
            <a:r>
              <a:rPr b="0" dirty="0">
                <a:solidFill>
                  <a:srgbClr val="23303D"/>
                </a:solidFill>
                <a:latin typeface="Aptos"/>
              </a:rPr>
              <a:t> </a:t>
            </a:r>
            <a:r>
              <a:rPr b="0" dirty="0" err="1">
                <a:solidFill>
                  <a:srgbClr val="23303D"/>
                </a:solidFill>
                <a:latin typeface="Aptos"/>
              </a:rPr>
              <a:t>историю</a:t>
            </a:r>
            <a:r>
              <a:rPr b="0" dirty="0">
                <a:solidFill>
                  <a:srgbClr val="23303D"/>
                </a:solidFill>
                <a:latin typeface="Aptos"/>
              </a:rPr>
              <a:t> и </a:t>
            </a:r>
            <a:r>
              <a:rPr b="0" dirty="0" err="1">
                <a:solidFill>
                  <a:srgbClr val="23303D"/>
                </a:solidFill>
                <a:latin typeface="Aptos"/>
              </a:rPr>
              <a:t>подтверждающие</a:t>
            </a:r>
            <a:r>
              <a:rPr b="0" dirty="0">
                <a:solidFill>
                  <a:srgbClr val="23303D"/>
                </a:solidFill>
                <a:latin typeface="Aptos"/>
              </a:rPr>
              <a:t> </a:t>
            </a:r>
            <a:r>
              <a:rPr b="0" dirty="0" err="1">
                <a:solidFill>
                  <a:srgbClr val="23303D"/>
                </a:solidFill>
                <a:latin typeface="Aptos"/>
              </a:rPr>
              <a:t>документы</a:t>
            </a:r>
            <a:endParaRPr b="0" dirty="0">
              <a:solidFill>
                <a:srgbClr val="23303D"/>
              </a:solidFill>
              <a:latin typeface="Apto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434840" y="3749039"/>
            <a:ext cx="333756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D3DF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434840" y="3749039"/>
            <a:ext cx="64008" cy="1508760"/>
          </a:xfrm>
          <a:prstGeom prst="rect">
            <a:avLst/>
          </a:prstGeom>
          <a:solidFill>
            <a:srgbClr val="2C60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636007" y="3931920"/>
            <a:ext cx="30175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1B486C"/>
                </a:solidFill>
                <a:latin typeface="Aptos"/>
              </a:rPr>
              <a:t>Готовим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36007" y="4352544"/>
            <a:ext cx="299008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b="0" dirty="0" err="1">
                <a:solidFill>
                  <a:srgbClr val="23303D"/>
                </a:solidFill>
                <a:latin typeface="Aptos"/>
              </a:rPr>
              <a:t>перечень</a:t>
            </a:r>
            <a:r>
              <a:rPr b="0" dirty="0">
                <a:solidFill>
                  <a:srgbClr val="23303D"/>
                </a:solidFill>
                <a:latin typeface="Aptos"/>
              </a:rPr>
              <a:t> </a:t>
            </a:r>
            <a:r>
              <a:rPr b="0" dirty="0" err="1">
                <a:solidFill>
                  <a:srgbClr val="23303D"/>
                </a:solidFill>
                <a:latin typeface="Aptos"/>
              </a:rPr>
              <a:t>документов</a:t>
            </a:r>
            <a:r>
              <a:rPr b="0" dirty="0">
                <a:solidFill>
                  <a:srgbClr val="23303D"/>
                </a:solidFill>
                <a:latin typeface="Aptos"/>
              </a:rPr>
              <a:t>, </a:t>
            </a:r>
            <a:r>
              <a:rPr b="0" dirty="0" err="1">
                <a:solidFill>
                  <a:srgbClr val="23303D"/>
                </a:solidFill>
                <a:latin typeface="Aptos"/>
              </a:rPr>
              <a:t>план</a:t>
            </a:r>
            <a:r>
              <a:rPr b="0" dirty="0">
                <a:solidFill>
                  <a:srgbClr val="23303D"/>
                </a:solidFill>
                <a:latin typeface="Aptos"/>
              </a:rPr>
              <a:t> </a:t>
            </a:r>
            <a:r>
              <a:rPr b="0" dirty="0" err="1">
                <a:solidFill>
                  <a:srgbClr val="23303D"/>
                </a:solidFill>
                <a:latin typeface="Aptos"/>
              </a:rPr>
              <a:t>действий</a:t>
            </a:r>
            <a:r>
              <a:rPr b="0" dirty="0">
                <a:solidFill>
                  <a:srgbClr val="23303D"/>
                </a:solidFill>
                <a:latin typeface="Aptos"/>
              </a:rPr>
              <a:t> и </a:t>
            </a:r>
            <a:r>
              <a:rPr b="0" dirty="0" err="1">
                <a:solidFill>
                  <a:srgbClr val="23303D"/>
                </a:solidFill>
                <a:latin typeface="Aptos"/>
              </a:rPr>
              <a:t>проект</a:t>
            </a:r>
            <a:r>
              <a:rPr b="0" dirty="0">
                <a:solidFill>
                  <a:srgbClr val="23303D"/>
                </a:solidFill>
                <a:latin typeface="Aptos"/>
              </a:rPr>
              <a:t> </a:t>
            </a:r>
            <a:r>
              <a:rPr b="0" dirty="0" err="1">
                <a:solidFill>
                  <a:srgbClr val="23303D"/>
                </a:solidFill>
                <a:latin typeface="Aptos"/>
              </a:rPr>
              <a:t>обращения</a:t>
            </a:r>
            <a:endParaRPr b="0" dirty="0">
              <a:solidFill>
                <a:srgbClr val="23303D"/>
              </a:solidFill>
              <a:latin typeface="Aptos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8183879" y="3749039"/>
            <a:ext cx="333756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D3DF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183879" y="3749039"/>
            <a:ext cx="64008" cy="1508760"/>
          </a:xfrm>
          <a:prstGeom prst="rect">
            <a:avLst/>
          </a:prstGeom>
          <a:solidFill>
            <a:srgbClr val="C693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385048" y="3931920"/>
            <a:ext cx="30175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1B486C"/>
                </a:solidFill>
                <a:latin typeface="Aptos"/>
              </a:rPr>
              <a:t>Не обещаем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85048" y="4352544"/>
            <a:ext cx="299008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b="0" dirty="0" err="1">
                <a:solidFill>
                  <a:srgbClr val="23303D"/>
                </a:solidFill>
                <a:latin typeface="Aptos"/>
              </a:rPr>
              <a:t>назначение</a:t>
            </a:r>
            <a:r>
              <a:rPr b="0" dirty="0">
                <a:solidFill>
                  <a:srgbClr val="23303D"/>
                </a:solidFill>
                <a:latin typeface="Aptos"/>
              </a:rPr>
              <a:t>, </a:t>
            </a:r>
            <a:r>
              <a:rPr b="0" dirty="0" err="1">
                <a:solidFill>
                  <a:srgbClr val="23303D"/>
                </a:solidFill>
                <a:latin typeface="Aptos"/>
              </a:rPr>
              <a:t>перерасчёт</a:t>
            </a:r>
            <a:r>
              <a:rPr b="0" dirty="0">
                <a:solidFill>
                  <a:srgbClr val="23303D"/>
                </a:solidFill>
                <a:latin typeface="Aptos"/>
              </a:rPr>
              <a:t> </a:t>
            </a:r>
            <a:r>
              <a:rPr b="0" dirty="0" err="1">
                <a:solidFill>
                  <a:srgbClr val="23303D"/>
                </a:solidFill>
                <a:latin typeface="Aptos"/>
              </a:rPr>
              <a:t>или</a:t>
            </a:r>
            <a:r>
              <a:rPr b="0" dirty="0">
                <a:solidFill>
                  <a:srgbClr val="23303D"/>
                </a:solidFill>
                <a:latin typeface="Aptos"/>
              </a:rPr>
              <a:t> </a:t>
            </a:r>
            <a:r>
              <a:rPr b="0" dirty="0" err="1">
                <a:solidFill>
                  <a:srgbClr val="23303D"/>
                </a:solidFill>
                <a:latin typeface="Aptos"/>
              </a:rPr>
              <a:t>конкретный</a:t>
            </a:r>
            <a:r>
              <a:rPr b="0" dirty="0">
                <a:solidFill>
                  <a:srgbClr val="23303D"/>
                </a:solidFill>
                <a:latin typeface="Aptos"/>
              </a:rPr>
              <a:t> </a:t>
            </a:r>
            <a:r>
              <a:rPr b="0" dirty="0" err="1">
                <a:solidFill>
                  <a:srgbClr val="23303D"/>
                </a:solidFill>
                <a:latin typeface="Aptos"/>
              </a:rPr>
              <a:t>размер</a:t>
            </a:r>
            <a:r>
              <a:rPr b="0" dirty="0">
                <a:solidFill>
                  <a:srgbClr val="23303D"/>
                </a:solidFill>
                <a:latin typeface="Aptos"/>
              </a:rPr>
              <a:t> </a:t>
            </a:r>
            <a:r>
              <a:rPr b="0" dirty="0" err="1">
                <a:solidFill>
                  <a:srgbClr val="23303D"/>
                </a:solidFill>
                <a:latin typeface="Aptos"/>
              </a:rPr>
              <a:t>пенсии</a:t>
            </a:r>
            <a:endParaRPr b="0" dirty="0">
              <a:solidFill>
                <a:srgbClr val="23303D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5800" y="5897880"/>
            <a:ext cx="10058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dirty="0">
                <a:solidFill>
                  <a:srgbClr val="1B486C"/>
                </a:solidFill>
                <a:latin typeface="Aptos"/>
                <a:hlinkClick r:id="rId2" action="ppaction://hlinkfile"/>
              </a:rPr>
              <a:t>proverkastaza.ru  </a:t>
            </a:r>
            <a:r>
              <a:rPr sz="1400" b="1" dirty="0">
                <a:solidFill>
                  <a:srgbClr val="1B486C"/>
                </a:solidFill>
                <a:latin typeface="Aptos"/>
              </a:rPr>
              <a:t>•  ООО «</a:t>
            </a:r>
            <a:r>
              <a:rPr sz="1400" b="1" dirty="0" err="1">
                <a:solidFill>
                  <a:srgbClr val="1B486C"/>
                </a:solidFill>
                <a:latin typeface="Aptos"/>
              </a:rPr>
              <a:t>Под</a:t>
            </a:r>
            <a:r>
              <a:rPr sz="1400" b="1" dirty="0">
                <a:solidFill>
                  <a:srgbClr val="1B486C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1B486C"/>
                </a:solidFill>
                <a:latin typeface="Aptos"/>
              </a:rPr>
              <a:t>присмотром</a:t>
            </a:r>
            <a:r>
              <a:rPr sz="1400" b="1" dirty="0">
                <a:solidFill>
                  <a:srgbClr val="1B486C"/>
                </a:solidFill>
                <a:latin typeface="Aptos"/>
              </a:rPr>
              <a:t>»  •  </a:t>
            </a:r>
            <a:r>
              <a:rPr sz="1400" b="1" dirty="0" err="1">
                <a:solidFill>
                  <a:srgbClr val="1B486C"/>
                </a:solidFill>
                <a:latin typeface="Aptos"/>
              </a:rPr>
              <a:t>Ноябрьск</a:t>
            </a:r>
            <a:r>
              <a:rPr sz="1400" b="1" dirty="0">
                <a:solidFill>
                  <a:srgbClr val="1B486C"/>
                </a:solidFill>
                <a:latin typeface="Aptos"/>
              </a:rPr>
              <a:t>, ЯНАО</a:t>
            </a:r>
            <a:endParaRPr lang="en-US" sz="1400" b="1" dirty="0">
              <a:solidFill>
                <a:srgbClr val="1B486C"/>
              </a:solidFill>
              <a:latin typeface="Aptos"/>
            </a:endParaRPr>
          </a:p>
          <a:p>
            <a:pPr algn="l"/>
            <a:r>
              <a:rPr lang="ru-RU" sz="1400" b="1" dirty="0">
                <a:solidFill>
                  <a:srgbClr val="1B486C"/>
                </a:solidFill>
                <a:latin typeface="Aptos"/>
              </a:rPr>
              <a:t>Богдановский Сергей Викторович +79091950408</a:t>
            </a:r>
            <a:endParaRPr sz="1400" b="1" dirty="0">
              <a:solidFill>
                <a:srgbClr val="1B486C"/>
              </a:solidFill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94360" y="6519672"/>
            <a:ext cx="9144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596977"/>
                </a:solidFill>
                <a:latin typeface="Aptos"/>
              </a:rPr>
              <a:t>proverkastaza.ru  •  ООО «Под присмотром»  •  информационно-документарная поддержка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01400" y="6492240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596977"/>
                </a:solidFill>
                <a:latin typeface="Aptos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B486C"/>
                </a:solidFill>
                <a:latin typeface="Aptos"/>
              </a:rPr>
              <a:t>Проблема: гражданин видит сумму, но не видит логику данных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05840"/>
            <a:ext cx="1234440" cy="54864"/>
          </a:xfrm>
          <a:prstGeom prst="rect">
            <a:avLst/>
          </a:prstGeom>
          <a:solidFill>
            <a:srgbClr val="2B8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1115568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596977"/>
                </a:solidFill>
                <a:latin typeface="Aptos"/>
              </a:rPr>
              <a:t>Пенсионный вопрос часто начинается не с расчёта, а с неясных или неполных сведений.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5486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900" b="0">
                <a:solidFill>
                  <a:srgbClr val="23303D"/>
                </a:solidFill>
                <a:latin typeface="Aptos"/>
              </a:rPr>
              <a:t>• В выписке ИЛС не отражён ожидаемый период работы
• Трудовая книжка, справки и сведения ИЛС расходятся
• Работодатель ликвидирован, документы нужно искать в архиве
• Непонятно, что приложить к обращению в СФР и как описать проблему
• Родственники берут на себя цифровую и документальную часть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675120" y="1737360"/>
            <a:ext cx="438912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D3DF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675120" y="1737360"/>
            <a:ext cx="64008" cy="3383280"/>
          </a:xfrm>
          <a:prstGeom prst="rect">
            <a:avLst/>
          </a:prstGeom>
          <a:solidFill>
            <a:srgbClr val="2B8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876288" y="1920240"/>
            <a:ext cx="4069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1B486C"/>
                </a:solidFill>
                <a:latin typeface="Aptos"/>
              </a:rPr>
              <a:t>Типичный путь без навигации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76288" y="2340864"/>
            <a:ext cx="404164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400" b="0" dirty="0">
                <a:solidFill>
                  <a:srgbClr val="23303D"/>
                </a:solidFill>
                <a:latin typeface="Aptos"/>
              </a:rPr>
              <a:t>→ </a:t>
            </a:r>
            <a:r>
              <a:rPr sz="2400" b="0" dirty="0" err="1">
                <a:solidFill>
                  <a:srgbClr val="23303D"/>
                </a:solidFill>
                <a:latin typeface="Aptos"/>
              </a:rPr>
              <a:t>Тревога</a:t>
            </a:r>
            <a:r>
              <a:rPr sz="2400" b="0" dirty="0">
                <a:solidFill>
                  <a:srgbClr val="23303D"/>
                </a:solidFill>
                <a:latin typeface="Aptos"/>
              </a:rPr>
              <a:t> </a:t>
            </a:r>
            <a:endParaRPr lang="en-US" sz="2400" b="0" dirty="0">
              <a:solidFill>
                <a:srgbClr val="23303D"/>
              </a:solidFill>
              <a:latin typeface="Aptos"/>
            </a:endParaRPr>
          </a:p>
          <a:p>
            <a:pPr algn="l"/>
            <a:r>
              <a:rPr sz="2400" b="0" dirty="0">
                <a:solidFill>
                  <a:srgbClr val="23303D"/>
                </a:solidFill>
                <a:latin typeface="Aptos"/>
              </a:rPr>
              <a:t>→ </a:t>
            </a:r>
            <a:r>
              <a:rPr sz="2400" b="0" dirty="0" err="1">
                <a:solidFill>
                  <a:srgbClr val="23303D"/>
                </a:solidFill>
                <a:latin typeface="Aptos"/>
              </a:rPr>
              <a:t>самостоятельный</a:t>
            </a:r>
            <a:r>
              <a:rPr sz="24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2400" b="0" dirty="0" err="1">
                <a:solidFill>
                  <a:srgbClr val="23303D"/>
                </a:solidFill>
                <a:latin typeface="Aptos"/>
              </a:rPr>
              <a:t>поиск</a:t>
            </a:r>
            <a:r>
              <a:rPr sz="2400" b="0" dirty="0">
                <a:solidFill>
                  <a:srgbClr val="23303D"/>
                </a:solidFill>
                <a:latin typeface="Aptos"/>
              </a:rPr>
              <a:t> </a:t>
            </a:r>
            <a:endParaRPr lang="en-US" sz="2400" b="0" dirty="0">
              <a:solidFill>
                <a:srgbClr val="23303D"/>
              </a:solidFill>
              <a:latin typeface="Aptos"/>
            </a:endParaRPr>
          </a:p>
          <a:p>
            <a:pPr algn="l"/>
            <a:r>
              <a:rPr sz="2400" b="0" dirty="0">
                <a:solidFill>
                  <a:srgbClr val="23303D"/>
                </a:solidFill>
                <a:latin typeface="Aptos"/>
              </a:rPr>
              <a:t>→ </a:t>
            </a:r>
            <a:r>
              <a:rPr sz="2400" b="0" dirty="0" err="1">
                <a:solidFill>
                  <a:srgbClr val="23303D"/>
                </a:solidFill>
                <a:latin typeface="Aptos"/>
              </a:rPr>
              <a:t>неполный</a:t>
            </a:r>
            <a:r>
              <a:rPr sz="24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2400" b="0" dirty="0" err="1">
                <a:solidFill>
                  <a:srgbClr val="23303D"/>
                </a:solidFill>
                <a:latin typeface="Aptos"/>
              </a:rPr>
              <a:t>комплект</a:t>
            </a:r>
            <a:r>
              <a:rPr sz="24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2400" b="0" dirty="0" err="1">
                <a:solidFill>
                  <a:srgbClr val="23303D"/>
                </a:solidFill>
                <a:latin typeface="Aptos"/>
              </a:rPr>
              <a:t>документов</a:t>
            </a:r>
            <a:r>
              <a:rPr sz="2400" b="0" dirty="0">
                <a:solidFill>
                  <a:srgbClr val="23303D"/>
                </a:solidFill>
                <a:latin typeface="Aptos"/>
              </a:rPr>
              <a:t> </a:t>
            </a:r>
            <a:endParaRPr lang="en-US" sz="2400" b="0" dirty="0">
              <a:solidFill>
                <a:srgbClr val="23303D"/>
              </a:solidFill>
              <a:latin typeface="Aptos"/>
            </a:endParaRPr>
          </a:p>
          <a:p>
            <a:pPr algn="l"/>
            <a:r>
              <a:rPr sz="2400" b="0" dirty="0">
                <a:solidFill>
                  <a:srgbClr val="23303D"/>
                </a:solidFill>
                <a:latin typeface="Aptos"/>
              </a:rPr>
              <a:t>→ </a:t>
            </a:r>
            <a:r>
              <a:rPr sz="2400" b="0" dirty="0" err="1">
                <a:solidFill>
                  <a:srgbClr val="23303D"/>
                </a:solidFill>
                <a:latin typeface="Aptos"/>
              </a:rPr>
              <a:t>повторные</a:t>
            </a:r>
            <a:r>
              <a:rPr sz="24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2400" b="0" dirty="0" err="1">
                <a:solidFill>
                  <a:srgbClr val="23303D"/>
                </a:solidFill>
                <a:latin typeface="Aptos"/>
              </a:rPr>
              <a:t>обращения</a:t>
            </a:r>
            <a:r>
              <a:rPr sz="2400" b="0" dirty="0">
                <a:solidFill>
                  <a:srgbClr val="23303D"/>
                </a:solidFill>
                <a:latin typeface="Aptos"/>
              </a:rPr>
              <a:t> </a:t>
            </a:r>
            <a:endParaRPr lang="en-US" sz="2400" b="0" dirty="0">
              <a:solidFill>
                <a:srgbClr val="23303D"/>
              </a:solidFill>
              <a:latin typeface="Aptos"/>
            </a:endParaRPr>
          </a:p>
          <a:p>
            <a:pPr algn="l"/>
            <a:r>
              <a:rPr sz="2400" b="0" dirty="0">
                <a:solidFill>
                  <a:srgbClr val="23303D"/>
                </a:solidFill>
                <a:latin typeface="Aptos"/>
              </a:rPr>
              <a:t>→ </a:t>
            </a:r>
            <a:r>
              <a:rPr sz="2400" b="0" dirty="0" err="1">
                <a:solidFill>
                  <a:srgbClr val="23303D"/>
                </a:solidFill>
                <a:latin typeface="Aptos"/>
              </a:rPr>
              <a:t>отсутствие</a:t>
            </a:r>
            <a:r>
              <a:rPr sz="24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2400" b="0" dirty="0" err="1">
                <a:solidFill>
                  <a:srgbClr val="23303D"/>
                </a:solidFill>
                <a:latin typeface="Aptos"/>
              </a:rPr>
              <a:t>ясности</a:t>
            </a:r>
            <a:r>
              <a:rPr sz="2400" b="0" dirty="0">
                <a:solidFill>
                  <a:srgbClr val="23303D"/>
                </a:solidFill>
                <a:latin typeface="Aptos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95160" y="5440680"/>
            <a:ext cx="3840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B486C"/>
                </a:solidFill>
                <a:latin typeface="Aptos"/>
              </a:rPr>
              <a:t>Нужен понятный, законный и безопасный маршрут.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6519672"/>
            <a:ext cx="9144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596977"/>
                </a:solidFill>
                <a:latin typeface="Aptos"/>
              </a:rPr>
              <a:t>proverkastaza.ru  •  ООО «Под присмотром»  •  информационно-документарная поддержка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201400" y="6492240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596977"/>
                </a:solidFill>
                <a:latin typeface="Aptos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B486C"/>
                </a:solidFill>
                <a:latin typeface="Aptos"/>
              </a:rPr>
              <a:t>Решение: «Проверка стажа»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05840"/>
            <a:ext cx="1234440" cy="54864"/>
          </a:xfrm>
          <a:prstGeom prst="rect">
            <a:avLst/>
          </a:prstGeom>
          <a:solidFill>
            <a:srgbClr val="2B8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1115568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596977"/>
                </a:solidFill>
                <a:latin typeface="Aptos"/>
              </a:rPr>
              <a:t>Не заменяет государственный орган — помогает человеку подготовиться к обращению.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828800"/>
            <a:ext cx="3383280" cy="2148840"/>
          </a:xfrm>
          <a:prstGeom prst="roundRect">
            <a:avLst/>
          </a:prstGeom>
          <a:solidFill>
            <a:srgbClr val="FFFFFF"/>
          </a:solidFill>
          <a:ln>
            <a:solidFill>
              <a:srgbClr val="D3DF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828800"/>
            <a:ext cx="64008" cy="2148840"/>
          </a:xfrm>
          <a:prstGeom prst="rect">
            <a:avLst/>
          </a:prstGeom>
          <a:solidFill>
            <a:srgbClr val="2B8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2011680"/>
            <a:ext cx="3063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1B486C"/>
                </a:solidFill>
                <a:latin typeface="Aptos"/>
              </a:rPr>
              <a:t>Сверяем данные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2688" y="2432304"/>
            <a:ext cx="303580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23303D"/>
                </a:solidFill>
                <a:latin typeface="Aptos"/>
              </a:rPr>
              <a:t>Выписка ИЛС, трудовая книжка, справки и периоды работы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26280" y="1828800"/>
            <a:ext cx="3383280" cy="2148840"/>
          </a:xfrm>
          <a:prstGeom prst="roundRect">
            <a:avLst/>
          </a:prstGeom>
          <a:solidFill>
            <a:srgbClr val="FFFFFF"/>
          </a:solidFill>
          <a:ln>
            <a:solidFill>
              <a:srgbClr val="D3DF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526280" y="1828800"/>
            <a:ext cx="64008" cy="2148840"/>
          </a:xfrm>
          <a:prstGeom prst="rect">
            <a:avLst/>
          </a:prstGeom>
          <a:solidFill>
            <a:srgbClr val="2C60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727448" y="2011680"/>
            <a:ext cx="3063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1B486C"/>
                </a:solidFill>
                <a:latin typeface="Aptos"/>
              </a:rPr>
              <a:t>Выявляем вопросы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27448" y="2432304"/>
            <a:ext cx="303580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23303D"/>
                </a:solidFill>
                <a:latin typeface="Aptos"/>
              </a:rPr>
              <a:t>Возможные расхождения и перечень недостающих подтверждений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321040" y="1828800"/>
            <a:ext cx="3383280" cy="2148840"/>
          </a:xfrm>
          <a:prstGeom prst="roundRect">
            <a:avLst/>
          </a:prstGeom>
          <a:solidFill>
            <a:srgbClr val="FFFFFF"/>
          </a:solidFill>
          <a:ln>
            <a:solidFill>
              <a:srgbClr val="D3DF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321040" y="1828800"/>
            <a:ext cx="64008" cy="2148840"/>
          </a:xfrm>
          <a:prstGeom prst="rect">
            <a:avLst/>
          </a:prstGeom>
          <a:solidFill>
            <a:srgbClr val="C693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522208" y="2011680"/>
            <a:ext cx="3063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1B486C"/>
                </a:solidFill>
                <a:latin typeface="Aptos"/>
              </a:rPr>
              <a:t>Строим маршрут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22208" y="2432304"/>
            <a:ext cx="303580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23303D"/>
                </a:solidFill>
                <a:latin typeface="Aptos"/>
              </a:rPr>
              <a:t>Пошаговый план и проект обращения для самостоятельной подачи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8680" y="4663440"/>
            <a:ext cx="10424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1">
                <a:solidFill>
                  <a:srgbClr val="1B486C"/>
                </a:solidFill>
                <a:latin typeface="Aptos"/>
              </a:rPr>
              <a:t>Результат — не обещание «прибавки», а понятная картина документов и следующий обоснованный шаг.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6519672"/>
            <a:ext cx="9144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596977"/>
                </a:solidFill>
                <a:latin typeface="Aptos"/>
              </a:rPr>
              <a:t>proverkastaza.ru  •  ООО «Под присмотром»  •  информационно-документарная поддержка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01400" y="6492240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596977"/>
                </a:solidFill>
                <a:latin typeface="Aptos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B486C"/>
                </a:solidFill>
                <a:latin typeface="Aptos"/>
              </a:rPr>
              <a:t>Что именно делает сервис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05840"/>
            <a:ext cx="1234440" cy="54864"/>
          </a:xfrm>
          <a:prstGeom prst="rect">
            <a:avLst/>
          </a:prstGeom>
          <a:solidFill>
            <a:srgbClr val="2B8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1115568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596977"/>
                </a:solidFill>
                <a:latin typeface="Aptos"/>
              </a:rPr>
              <a:t>Информационно-документарная поддержка в типовых жизненных ситуациях.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600200"/>
            <a:ext cx="525780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D3DF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5800" y="1600200"/>
            <a:ext cx="64008" cy="960120"/>
          </a:xfrm>
          <a:prstGeom prst="rect">
            <a:avLst/>
          </a:prstGeom>
          <a:solidFill>
            <a:srgbClr val="2B8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86968" y="1783080"/>
            <a:ext cx="4937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1B486C"/>
                </a:solidFill>
                <a:latin typeface="Aptos"/>
              </a:rPr>
              <a:t>Выписка ИЛС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6968" y="2203704"/>
            <a:ext cx="4910328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23303D"/>
                </a:solidFill>
                <a:latin typeface="Aptos"/>
              </a:rPr>
              <a:t>Помогаем понять, какие периоды и сведения в ней отражены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55080" y="1600200"/>
            <a:ext cx="525780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D3DF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355080" y="1600200"/>
            <a:ext cx="64008" cy="960120"/>
          </a:xfrm>
          <a:prstGeom prst="rect">
            <a:avLst/>
          </a:prstGeom>
          <a:solidFill>
            <a:srgbClr val="2C60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56248" y="1783080"/>
            <a:ext cx="4937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1B486C"/>
                </a:solidFill>
                <a:latin typeface="Aptos"/>
              </a:rPr>
              <a:t>Трудовая и справки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56248" y="2203704"/>
            <a:ext cx="4910328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23303D"/>
                </a:solidFill>
                <a:latin typeface="Aptos"/>
              </a:rPr>
              <a:t>Сопоставляем записи, даты, работодателей и подтверждения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5800" y="2862072"/>
            <a:ext cx="525780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D3DF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85800" y="2862072"/>
            <a:ext cx="64008" cy="960120"/>
          </a:xfrm>
          <a:prstGeom prst="rect">
            <a:avLst/>
          </a:prstGeom>
          <a:solidFill>
            <a:srgbClr val="2B8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86968" y="3044952"/>
            <a:ext cx="4937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1B486C"/>
                </a:solidFill>
                <a:latin typeface="Aptos"/>
              </a:rPr>
              <a:t>Архивы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6968" y="3303016"/>
            <a:ext cx="4910328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dirty="0" err="1">
                <a:solidFill>
                  <a:srgbClr val="23303D"/>
                </a:solidFill>
                <a:latin typeface="Aptos"/>
              </a:rPr>
              <a:t>Определяем</a:t>
            </a:r>
            <a:r>
              <a:rPr sz="1300" b="0" dirty="0">
                <a:solidFill>
                  <a:srgbClr val="23303D"/>
                </a:solidFill>
                <a:latin typeface="Aptos"/>
              </a:rPr>
              <a:t>, </a:t>
            </a:r>
            <a:r>
              <a:rPr sz="1300" b="0" dirty="0" err="1">
                <a:solidFill>
                  <a:srgbClr val="23303D"/>
                </a:solidFill>
                <a:latin typeface="Aptos"/>
              </a:rPr>
              <a:t>какие</a:t>
            </a:r>
            <a:r>
              <a:rPr sz="13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23303D"/>
                </a:solidFill>
                <a:latin typeface="Aptos"/>
              </a:rPr>
              <a:t>сведения</a:t>
            </a:r>
            <a:r>
              <a:rPr sz="1300" b="0" dirty="0">
                <a:solidFill>
                  <a:srgbClr val="23303D"/>
                </a:solidFill>
                <a:latin typeface="Aptos"/>
              </a:rPr>
              <a:t> и </a:t>
            </a:r>
            <a:r>
              <a:rPr sz="1300" b="0" dirty="0" err="1">
                <a:solidFill>
                  <a:srgbClr val="23303D"/>
                </a:solidFill>
                <a:latin typeface="Aptos"/>
              </a:rPr>
              <a:t>где</a:t>
            </a:r>
            <a:r>
              <a:rPr sz="13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23303D"/>
                </a:solidFill>
                <a:latin typeface="Aptos"/>
              </a:rPr>
              <a:t>целесообразно</a:t>
            </a:r>
            <a:r>
              <a:rPr sz="13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23303D"/>
                </a:solidFill>
                <a:latin typeface="Aptos"/>
              </a:rPr>
              <a:t>запрашивать</a:t>
            </a:r>
            <a:endParaRPr sz="1300" b="0" dirty="0">
              <a:solidFill>
                <a:srgbClr val="23303D"/>
              </a:solidFill>
              <a:latin typeface="Aptos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6355080" y="2862072"/>
            <a:ext cx="525780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D3DF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355080" y="2862072"/>
            <a:ext cx="64008" cy="960120"/>
          </a:xfrm>
          <a:prstGeom prst="rect">
            <a:avLst/>
          </a:prstGeom>
          <a:solidFill>
            <a:srgbClr val="2C60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556248" y="3044952"/>
            <a:ext cx="4937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1B486C"/>
                </a:solidFill>
                <a:latin typeface="Aptos"/>
              </a:rPr>
              <a:t>Ответ СФР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56248" y="3333496"/>
            <a:ext cx="4910328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dirty="0" err="1">
                <a:solidFill>
                  <a:srgbClr val="23303D"/>
                </a:solidFill>
                <a:latin typeface="Aptos"/>
              </a:rPr>
              <a:t>Разбираем</a:t>
            </a:r>
            <a:r>
              <a:rPr sz="13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23303D"/>
                </a:solidFill>
                <a:latin typeface="Aptos"/>
              </a:rPr>
              <a:t>основание</a:t>
            </a:r>
            <a:r>
              <a:rPr sz="13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23303D"/>
                </a:solidFill>
                <a:latin typeface="Aptos"/>
              </a:rPr>
              <a:t>ответа</a:t>
            </a:r>
            <a:r>
              <a:rPr sz="1300" b="0" dirty="0">
                <a:solidFill>
                  <a:srgbClr val="23303D"/>
                </a:solidFill>
                <a:latin typeface="Aptos"/>
              </a:rPr>
              <a:t> и </a:t>
            </a:r>
            <a:r>
              <a:rPr sz="1300" b="0" dirty="0" err="1">
                <a:solidFill>
                  <a:srgbClr val="23303D"/>
                </a:solidFill>
                <a:latin typeface="Aptos"/>
              </a:rPr>
              <a:t>формируем</a:t>
            </a:r>
            <a:r>
              <a:rPr sz="13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23303D"/>
                </a:solidFill>
                <a:latin typeface="Aptos"/>
              </a:rPr>
              <a:t>перечень</a:t>
            </a:r>
            <a:r>
              <a:rPr sz="13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23303D"/>
                </a:solidFill>
                <a:latin typeface="Aptos"/>
              </a:rPr>
              <a:t>дальнейших</a:t>
            </a:r>
            <a:r>
              <a:rPr sz="13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23303D"/>
                </a:solidFill>
                <a:latin typeface="Aptos"/>
              </a:rPr>
              <a:t>шагов</a:t>
            </a:r>
            <a:endParaRPr sz="1300" b="0" dirty="0">
              <a:solidFill>
                <a:srgbClr val="23303D"/>
              </a:solidFill>
              <a:latin typeface="Aptos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685800" y="4123944"/>
            <a:ext cx="525780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D3DF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685800" y="4123944"/>
            <a:ext cx="64008" cy="960120"/>
          </a:xfrm>
          <a:prstGeom prst="rect">
            <a:avLst/>
          </a:prstGeom>
          <a:solidFill>
            <a:srgbClr val="2B8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86968" y="4306824"/>
            <a:ext cx="4937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1B486C"/>
                </a:solidFill>
                <a:latin typeface="Aptos"/>
              </a:rPr>
              <a:t>Проект обращения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86968" y="4564888"/>
            <a:ext cx="4910328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dirty="0" err="1">
                <a:solidFill>
                  <a:srgbClr val="23303D"/>
                </a:solidFill>
                <a:latin typeface="Aptos"/>
              </a:rPr>
              <a:t>Помогаем</a:t>
            </a:r>
            <a:r>
              <a:rPr sz="13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23303D"/>
                </a:solidFill>
                <a:latin typeface="Aptos"/>
              </a:rPr>
              <a:t>структурировать</a:t>
            </a:r>
            <a:r>
              <a:rPr sz="13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23303D"/>
                </a:solidFill>
                <a:latin typeface="Aptos"/>
              </a:rPr>
              <a:t>текст</a:t>
            </a:r>
            <a:r>
              <a:rPr sz="13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23303D"/>
                </a:solidFill>
                <a:latin typeface="Aptos"/>
              </a:rPr>
              <a:t>обращения</a:t>
            </a:r>
            <a:r>
              <a:rPr sz="1300" b="0" dirty="0">
                <a:solidFill>
                  <a:srgbClr val="23303D"/>
                </a:solidFill>
                <a:latin typeface="Aptos"/>
              </a:rPr>
              <a:t> и </a:t>
            </a:r>
            <a:r>
              <a:rPr sz="1300" b="0" dirty="0" err="1">
                <a:solidFill>
                  <a:srgbClr val="23303D"/>
                </a:solidFill>
                <a:latin typeface="Aptos"/>
              </a:rPr>
              <a:t>перечень</a:t>
            </a:r>
            <a:r>
              <a:rPr sz="13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23303D"/>
                </a:solidFill>
                <a:latin typeface="Aptos"/>
              </a:rPr>
              <a:t>приложений</a:t>
            </a:r>
            <a:endParaRPr sz="1300" b="0" dirty="0">
              <a:solidFill>
                <a:srgbClr val="23303D"/>
              </a:solidFill>
              <a:latin typeface="Apto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94360" y="6519672"/>
            <a:ext cx="9144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596977"/>
                </a:solidFill>
                <a:latin typeface="Aptos"/>
              </a:rPr>
              <a:t>proverkastaza.ru  •  ООО «Под присмотром»  •  информационно-документарная поддержка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201400" y="6492240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596977"/>
                </a:solidFill>
                <a:latin typeface="Aptos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B486C"/>
                </a:solidFill>
                <a:latin typeface="Aptos"/>
              </a:rPr>
              <a:t>Прозрачные границы ответственности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05840"/>
            <a:ext cx="1234440" cy="54864"/>
          </a:xfrm>
          <a:prstGeom prst="rect">
            <a:avLst/>
          </a:prstGeom>
          <a:solidFill>
            <a:srgbClr val="2B8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1115568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596977"/>
                </a:solidFill>
                <a:latin typeface="Aptos"/>
              </a:rPr>
              <a:t>Ключевое условие доверия, корректной коммуникации и безопасности гражданина.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21208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D3DF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645920"/>
            <a:ext cx="64008" cy="3383280"/>
          </a:xfrm>
          <a:prstGeom prst="rect">
            <a:avLst/>
          </a:prstGeom>
          <a:solidFill>
            <a:srgbClr val="C693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1828800"/>
            <a:ext cx="4892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1B486C"/>
                </a:solidFill>
                <a:latin typeface="Aptos"/>
              </a:rPr>
              <a:t>Сервис не делает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2688" y="2249424"/>
            <a:ext cx="4864608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60120" y="2331720"/>
            <a:ext cx="466344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23303D"/>
                </a:solidFill>
                <a:latin typeface="Aptos"/>
              </a:rPr>
              <a:t>• Не является СФР или иным государственным органом
• Не принимает решения о назначении или перерасчёте пенсии
• Не гарантирует увеличение выплаты или конкретную сумму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645920"/>
            <a:ext cx="521208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D3DF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263640" y="1645920"/>
            <a:ext cx="64008" cy="3383280"/>
          </a:xfrm>
          <a:prstGeom prst="rect">
            <a:avLst/>
          </a:prstGeom>
          <a:solidFill>
            <a:srgbClr val="2B8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64807" y="1828800"/>
            <a:ext cx="4892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1B486C"/>
                </a:solidFill>
                <a:latin typeface="Aptos"/>
              </a:rPr>
              <a:t>Сервис обеспечивает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64807" y="2249424"/>
            <a:ext cx="4864608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92240" y="2331720"/>
            <a:ext cx="466344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23303D"/>
                </a:solidFill>
                <a:latin typeface="Aptos"/>
              </a:rPr>
              <a:t>• Не подаёт заявление вместо гражданина
• Не принимает сканы в открытых чатах и формах
• Работает с документами в защищённом личном кабинете после согласия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6519672"/>
            <a:ext cx="9144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596977"/>
                </a:solidFill>
                <a:latin typeface="Aptos"/>
              </a:rPr>
              <a:t>proverkastaza.ru  •  ООО «Под присмотром»  •  информационно-документарная поддержка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201400" y="6492240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596977"/>
                </a:solidFill>
                <a:latin typeface="Aptos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B486C"/>
                </a:solidFill>
                <a:latin typeface="Aptos"/>
              </a:rPr>
              <a:t>Как проходит помощь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05840"/>
            <a:ext cx="1234440" cy="54864"/>
          </a:xfrm>
          <a:prstGeom prst="rect">
            <a:avLst/>
          </a:prstGeom>
          <a:solidFill>
            <a:srgbClr val="2B8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1115568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596977"/>
                </a:solidFill>
                <a:latin typeface="Aptos"/>
              </a:rPr>
              <a:t>От первичного вопроса — к самостоятельному обращению гражданина.</a:t>
            </a:r>
          </a:p>
        </p:txBody>
      </p:sp>
      <p:sp>
        <p:nvSpPr>
          <p:cNvPr id="5" name="Oval 4"/>
          <p:cNvSpPr/>
          <p:nvPr/>
        </p:nvSpPr>
        <p:spPr>
          <a:xfrm>
            <a:off x="640080" y="1645920"/>
            <a:ext cx="502920" cy="502920"/>
          </a:xfrm>
          <a:prstGeom prst="ellipse">
            <a:avLst/>
          </a:prstGeom>
          <a:solidFill>
            <a:srgbClr val="2B8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6" name="TextBox 5"/>
          <p:cNvSpPr txBox="1"/>
          <p:nvPr/>
        </p:nvSpPr>
        <p:spPr>
          <a:xfrm>
            <a:off x="640080" y="1709928"/>
            <a:ext cx="5029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25880" y="1673352"/>
            <a:ext cx="28803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b="1">
                <a:solidFill>
                  <a:srgbClr val="1B486C"/>
                </a:solidFill>
                <a:latin typeface="Aptos"/>
              </a:rPr>
              <a:t>Заявка или вопрос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25880" y="2148840"/>
            <a:ext cx="28346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 dirty="0" err="1">
                <a:solidFill>
                  <a:srgbClr val="596977"/>
                </a:solidFill>
                <a:latin typeface="Aptos"/>
              </a:rPr>
              <a:t>Короткий</a:t>
            </a:r>
            <a:r>
              <a:rPr sz="2400" b="0" dirty="0">
                <a:solidFill>
                  <a:srgbClr val="596977"/>
                </a:solidFill>
                <a:latin typeface="Aptos"/>
              </a:rPr>
              <a:t> </a:t>
            </a:r>
            <a:r>
              <a:rPr sz="2400" b="0" dirty="0" err="1">
                <a:solidFill>
                  <a:srgbClr val="596977"/>
                </a:solidFill>
                <a:latin typeface="Aptos"/>
              </a:rPr>
              <a:t>контакт</a:t>
            </a:r>
            <a:r>
              <a:rPr sz="2400" b="0" dirty="0">
                <a:solidFill>
                  <a:srgbClr val="596977"/>
                </a:solidFill>
                <a:latin typeface="Aptos"/>
              </a:rPr>
              <a:t> </a:t>
            </a:r>
            <a:r>
              <a:rPr sz="2400" b="0" dirty="0" err="1">
                <a:solidFill>
                  <a:srgbClr val="596977"/>
                </a:solidFill>
                <a:latin typeface="Aptos"/>
              </a:rPr>
              <a:t>без</a:t>
            </a:r>
            <a:r>
              <a:rPr sz="2400" b="0" dirty="0">
                <a:solidFill>
                  <a:srgbClr val="596977"/>
                </a:solidFill>
                <a:latin typeface="Aptos"/>
              </a:rPr>
              <a:t> </a:t>
            </a:r>
            <a:r>
              <a:rPr sz="2400" b="0" dirty="0" err="1">
                <a:solidFill>
                  <a:srgbClr val="596977"/>
                </a:solidFill>
                <a:latin typeface="Aptos"/>
              </a:rPr>
              <a:t>передачи</a:t>
            </a:r>
            <a:r>
              <a:rPr sz="2400" b="0" dirty="0">
                <a:solidFill>
                  <a:srgbClr val="596977"/>
                </a:solidFill>
                <a:latin typeface="Aptos"/>
              </a:rPr>
              <a:t> </a:t>
            </a:r>
            <a:r>
              <a:rPr sz="2400" b="0" dirty="0" err="1">
                <a:solidFill>
                  <a:srgbClr val="596977"/>
                </a:solidFill>
                <a:latin typeface="Aptos"/>
              </a:rPr>
              <a:t>сканов</a:t>
            </a:r>
            <a:endParaRPr sz="2400" b="0" dirty="0">
              <a:solidFill>
                <a:srgbClr val="596977"/>
              </a:solidFill>
              <a:latin typeface="Aptos"/>
            </a:endParaRPr>
          </a:p>
        </p:txBody>
      </p:sp>
      <p:sp>
        <p:nvSpPr>
          <p:cNvPr id="9" name="Oval 8"/>
          <p:cNvSpPr/>
          <p:nvPr/>
        </p:nvSpPr>
        <p:spPr>
          <a:xfrm>
            <a:off x="4480560" y="1645920"/>
            <a:ext cx="502920" cy="502920"/>
          </a:xfrm>
          <a:prstGeom prst="ellipse">
            <a:avLst/>
          </a:prstGeom>
          <a:solidFill>
            <a:srgbClr val="2B8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0" name="TextBox 9"/>
          <p:cNvSpPr txBox="1"/>
          <p:nvPr/>
        </p:nvSpPr>
        <p:spPr>
          <a:xfrm>
            <a:off x="4480560" y="1709928"/>
            <a:ext cx="5029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66360" y="1673352"/>
            <a:ext cx="28803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b="1">
                <a:solidFill>
                  <a:srgbClr val="1B486C"/>
                </a:solidFill>
                <a:latin typeface="Aptos"/>
              </a:rPr>
              <a:t>Список документов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66360" y="2148840"/>
            <a:ext cx="28346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596977"/>
                </a:solidFill>
                <a:latin typeface="Aptos"/>
              </a:rPr>
              <a:t>Чек-лист для конкретной ситуации</a:t>
            </a:r>
          </a:p>
        </p:txBody>
      </p:sp>
      <p:sp>
        <p:nvSpPr>
          <p:cNvPr id="13" name="Oval 12"/>
          <p:cNvSpPr/>
          <p:nvPr/>
        </p:nvSpPr>
        <p:spPr>
          <a:xfrm>
            <a:off x="8321040" y="1645920"/>
            <a:ext cx="502920" cy="502920"/>
          </a:xfrm>
          <a:prstGeom prst="ellipse">
            <a:avLst/>
          </a:prstGeom>
          <a:solidFill>
            <a:srgbClr val="2B8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4" name="TextBox 13"/>
          <p:cNvSpPr txBox="1"/>
          <p:nvPr/>
        </p:nvSpPr>
        <p:spPr>
          <a:xfrm>
            <a:off x="8321040" y="1709928"/>
            <a:ext cx="5029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06840" y="1673352"/>
            <a:ext cx="28803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b="1">
                <a:solidFill>
                  <a:srgbClr val="1B486C"/>
                </a:solidFill>
                <a:latin typeface="Aptos"/>
              </a:rPr>
              <a:t>Защищённая загрузка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06840" y="2148840"/>
            <a:ext cx="28346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596977"/>
                </a:solidFill>
                <a:latin typeface="Aptos"/>
              </a:rPr>
              <a:t>Только после согласия на обработку ПДн</a:t>
            </a:r>
          </a:p>
        </p:txBody>
      </p:sp>
      <p:sp>
        <p:nvSpPr>
          <p:cNvPr id="17" name="Oval 16"/>
          <p:cNvSpPr/>
          <p:nvPr/>
        </p:nvSpPr>
        <p:spPr>
          <a:xfrm>
            <a:off x="640080" y="3611880"/>
            <a:ext cx="502920" cy="502920"/>
          </a:xfrm>
          <a:prstGeom prst="ellipse">
            <a:avLst/>
          </a:prstGeom>
          <a:solidFill>
            <a:srgbClr val="2B8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8" name="TextBox 17"/>
          <p:cNvSpPr txBox="1"/>
          <p:nvPr/>
        </p:nvSpPr>
        <p:spPr>
          <a:xfrm>
            <a:off x="640080" y="3675888"/>
            <a:ext cx="5029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25880" y="3639312"/>
            <a:ext cx="28803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b="1">
                <a:solidFill>
                  <a:srgbClr val="1B486C"/>
                </a:solidFill>
                <a:latin typeface="Aptos"/>
              </a:rPr>
              <a:t>Диагностика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25880" y="4348480"/>
            <a:ext cx="28346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596977"/>
                </a:solidFill>
                <a:latin typeface="Aptos"/>
              </a:rPr>
              <a:t>Сверка ИЛС, трудовой и справок</a:t>
            </a:r>
          </a:p>
        </p:txBody>
      </p:sp>
      <p:sp>
        <p:nvSpPr>
          <p:cNvPr id="21" name="Oval 20"/>
          <p:cNvSpPr/>
          <p:nvPr/>
        </p:nvSpPr>
        <p:spPr>
          <a:xfrm>
            <a:off x="4480560" y="3611880"/>
            <a:ext cx="502920" cy="502920"/>
          </a:xfrm>
          <a:prstGeom prst="ellipse">
            <a:avLst/>
          </a:prstGeom>
          <a:solidFill>
            <a:srgbClr val="2B8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22" name="TextBox 21"/>
          <p:cNvSpPr txBox="1"/>
          <p:nvPr/>
        </p:nvSpPr>
        <p:spPr>
          <a:xfrm>
            <a:off x="4480560" y="3675888"/>
            <a:ext cx="5029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66360" y="3639312"/>
            <a:ext cx="28803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b="1">
                <a:solidFill>
                  <a:srgbClr val="1B486C"/>
                </a:solidFill>
                <a:latin typeface="Aptos"/>
              </a:rPr>
              <a:t>План и проект обращения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166360" y="4348480"/>
            <a:ext cx="28346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596977"/>
                </a:solidFill>
                <a:latin typeface="Aptos"/>
              </a:rPr>
              <a:t>Понятные шаги и приложения</a:t>
            </a:r>
          </a:p>
        </p:txBody>
      </p:sp>
      <p:sp>
        <p:nvSpPr>
          <p:cNvPr id="25" name="Oval 24"/>
          <p:cNvSpPr/>
          <p:nvPr/>
        </p:nvSpPr>
        <p:spPr>
          <a:xfrm>
            <a:off x="8321040" y="3611880"/>
            <a:ext cx="502920" cy="502920"/>
          </a:xfrm>
          <a:prstGeom prst="ellipse">
            <a:avLst/>
          </a:prstGeom>
          <a:solidFill>
            <a:srgbClr val="2B8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26" name="TextBox 25"/>
          <p:cNvSpPr txBox="1"/>
          <p:nvPr/>
        </p:nvSpPr>
        <p:spPr>
          <a:xfrm>
            <a:off x="8321040" y="3675888"/>
            <a:ext cx="5029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006840" y="3639312"/>
            <a:ext cx="28803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b="1">
                <a:solidFill>
                  <a:srgbClr val="1B486C"/>
                </a:solidFill>
                <a:latin typeface="Aptos"/>
              </a:rPr>
              <a:t>Подача в СФР / МФЦ / Госуслуги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006840" y="4348480"/>
            <a:ext cx="28346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596977"/>
                </a:solidFill>
                <a:latin typeface="Aptos"/>
              </a:rPr>
              <a:t>Решение принимает СФР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94360" y="6519672"/>
            <a:ext cx="9144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596977"/>
                </a:solidFill>
                <a:latin typeface="Aptos"/>
              </a:rPr>
              <a:t>proverkastaza.ru  •  ООО «Под присмотром»  •  информационно-документарная поддержка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201400" y="6492240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596977"/>
                </a:solidFill>
                <a:latin typeface="Aptos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B486C"/>
                </a:solidFill>
                <a:latin typeface="Aptos"/>
              </a:rPr>
              <a:t>Кому особенно полезен сервис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05840"/>
            <a:ext cx="1234440" cy="54864"/>
          </a:xfrm>
          <a:prstGeom prst="rect">
            <a:avLst/>
          </a:prstGeom>
          <a:solidFill>
            <a:srgbClr val="2B8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1115568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596977"/>
                </a:solidFill>
                <a:latin typeface="Aptos"/>
              </a:rPr>
              <a:t>Фокус — на практической помощи в повторяющихся ситуациях.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54480"/>
            <a:ext cx="5166360" cy="804672"/>
          </a:xfrm>
          <a:prstGeom prst="roundRect">
            <a:avLst/>
          </a:prstGeom>
          <a:solidFill>
            <a:srgbClr val="FFFFFF"/>
          </a:solidFill>
          <a:ln>
            <a:solidFill>
              <a:srgbClr val="D3DF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6" name="Rectangle 5"/>
          <p:cNvSpPr/>
          <p:nvPr/>
        </p:nvSpPr>
        <p:spPr>
          <a:xfrm>
            <a:off x="731520" y="1554480"/>
            <a:ext cx="64008" cy="804672"/>
          </a:xfrm>
          <a:prstGeom prst="rect">
            <a:avLst/>
          </a:prstGeom>
          <a:solidFill>
            <a:srgbClr val="2B8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7" name="TextBox 6"/>
          <p:cNvSpPr txBox="1"/>
          <p:nvPr/>
        </p:nvSpPr>
        <p:spPr>
          <a:xfrm>
            <a:off x="932688" y="1737360"/>
            <a:ext cx="48463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b="1">
                <a:solidFill>
                  <a:srgbClr val="1B486C"/>
                </a:solidFill>
                <a:latin typeface="Aptos"/>
              </a:rPr>
              <a:t>В ИЛС не отражён период работы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2688" y="2157984"/>
            <a:ext cx="48188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sz="2000"/>
          </a:p>
        </p:txBody>
      </p:sp>
      <p:sp>
        <p:nvSpPr>
          <p:cNvPr id="9" name="Rounded Rectangle 8"/>
          <p:cNvSpPr/>
          <p:nvPr/>
        </p:nvSpPr>
        <p:spPr>
          <a:xfrm>
            <a:off x="6355080" y="1554480"/>
            <a:ext cx="5166360" cy="804672"/>
          </a:xfrm>
          <a:prstGeom prst="roundRect">
            <a:avLst/>
          </a:prstGeom>
          <a:solidFill>
            <a:srgbClr val="FFFFFF"/>
          </a:solidFill>
          <a:ln>
            <a:solidFill>
              <a:srgbClr val="D3DF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0" name="Rectangle 9"/>
          <p:cNvSpPr/>
          <p:nvPr/>
        </p:nvSpPr>
        <p:spPr>
          <a:xfrm>
            <a:off x="6355080" y="1554480"/>
            <a:ext cx="64008" cy="804672"/>
          </a:xfrm>
          <a:prstGeom prst="rect">
            <a:avLst/>
          </a:prstGeom>
          <a:solidFill>
            <a:srgbClr val="2C60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1" name="TextBox 10"/>
          <p:cNvSpPr txBox="1"/>
          <p:nvPr/>
        </p:nvSpPr>
        <p:spPr>
          <a:xfrm>
            <a:off x="6556248" y="1737360"/>
            <a:ext cx="48463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b="1">
                <a:solidFill>
                  <a:srgbClr val="1B486C"/>
                </a:solidFill>
                <a:latin typeface="Aptos"/>
              </a:rPr>
              <a:t>Работодатель ликвидирован или справки утрачены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56248" y="2157984"/>
            <a:ext cx="48188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sz="2000"/>
          </a:p>
        </p:txBody>
      </p:sp>
      <p:sp>
        <p:nvSpPr>
          <p:cNvPr id="13" name="Rounded Rectangle 12"/>
          <p:cNvSpPr/>
          <p:nvPr/>
        </p:nvSpPr>
        <p:spPr>
          <a:xfrm>
            <a:off x="731520" y="2633472"/>
            <a:ext cx="5166360" cy="804672"/>
          </a:xfrm>
          <a:prstGeom prst="roundRect">
            <a:avLst/>
          </a:prstGeom>
          <a:solidFill>
            <a:srgbClr val="FFFFFF"/>
          </a:solidFill>
          <a:ln>
            <a:solidFill>
              <a:srgbClr val="D3DF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4" name="Rectangle 13"/>
          <p:cNvSpPr/>
          <p:nvPr/>
        </p:nvSpPr>
        <p:spPr>
          <a:xfrm>
            <a:off x="731520" y="2633472"/>
            <a:ext cx="64008" cy="804672"/>
          </a:xfrm>
          <a:prstGeom prst="rect">
            <a:avLst/>
          </a:prstGeom>
          <a:solidFill>
            <a:srgbClr val="2B8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5" name="TextBox 14"/>
          <p:cNvSpPr txBox="1"/>
          <p:nvPr/>
        </p:nvSpPr>
        <p:spPr>
          <a:xfrm>
            <a:off x="932688" y="2816352"/>
            <a:ext cx="48463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b="1">
                <a:solidFill>
                  <a:srgbClr val="1B486C"/>
                </a:solidFill>
                <a:latin typeface="Aptos"/>
              </a:rPr>
              <a:t>Есть расхождения в ФИО, датах, работодателях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32688" y="3236976"/>
            <a:ext cx="48188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sz="2000"/>
          </a:p>
        </p:txBody>
      </p:sp>
      <p:sp>
        <p:nvSpPr>
          <p:cNvPr id="17" name="Rounded Rectangle 16"/>
          <p:cNvSpPr/>
          <p:nvPr/>
        </p:nvSpPr>
        <p:spPr>
          <a:xfrm>
            <a:off x="6355080" y="2633472"/>
            <a:ext cx="5166360" cy="804672"/>
          </a:xfrm>
          <a:prstGeom prst="roundRect">
            <a:avLst/>
          </a:prstGeom>
          <a:solidFill>
            <a:srgbClr val="FFFFFF"/>
          </a:solidFill>
          <a:ln>
            <a:solidFill>
              <a:srgbClr val="D3DF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8" name="Rectangle 17"/>
          <p:cNvSpPr/>
          <p:nvPr/>
        </p:nvSpPr>
        <p:spPr>
          <a:xfrm>
            <a:off x="6355080" y="2633472"/>
            <a:ext cx="64008" cy="804672"/>
          </a:xfrm>
          <a:prstGeom prst="rect">
            <a:avLst/>
          </a:prstGeom>
          <a:solidFill>
            <a:srgbClr val="2C60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9" name="TextBox 18"/>
          <p:cNvSpPr txBox="1"/>
          <p:nvPr/>
        </p:nvSpPr>
        <p:spPr>
          <a:xfrm>
            <a:off x="6556248" y="2816352"/>
            <a:ext cx="48463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b="1">
                <a:solidFill>
                  <a:srgbClr val="1B486C"/>
                </a:solidFill>
                <a:latin typeface="Aptos"/>
              </a:rPr>
              <a:t>Человек готовится к назначению пенсии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56248" y="3236976"/>
            <a:ext cx="48188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sz="2000"/>
          </a:p>
        </p:txBody>
      </p:sp>
      <p:sp>
        <p:nvSpPr>
          <p:cNvPr id="21" name="Rounded Rectangle 20"/>
          <p:cNvSpPr/>
          <p:nvPr/>
        </p:nvSpPr>
        <p:spPr>
          <a:xfrm>
            <a:off x="731520" y="3712463"/>
            <a:ext cx="5166360" cy="804672"/>
          </a:xfrm>
          <a:prstGeom prst="roundRect">
            <a:avLst/>
          </a:prstGeom>
          <a:solidFill>
            <a:srgbClr val="FFFFFF"/>
          </a:solidFill>
          <a:ln>
            <a:solidFill>
              <a:srgbClr val="D3DF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22" name="Rectangle 21"/>
          <p:cNvSpPr/>
          <p:nvPr/>
        </p:nvSpPr>
        <p:spPr>
          <a:xfrm>
            <a:off x="731520" y="3712463"/>
            <a:ext cx="64008" cy="804672"/>
          </a:xfrm>
          <a:prstGeom prst="rect">
            <a:avLst/>
          </a:prstGeom>
          <a:solidFill>
            <a:srgbClr val="2B8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23" name="TextBox 22"/>
          <p:cNvSpPr txBox="1"/>
          <p:nvPr/>
        </p:nvSpPr>
        <p:spPr>
          <a:xfrm>
            <a:off x="932688" y="3895344"/>
            <a:ext cx="48463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b="1">
                <a:solidFill>
                  <a:srgbClr val="1B486C"/>
                </a:solidFill>
                <a:latin typeface="Aptos"/>
              </a:rPr>
              <a:t>Получен отказ или непонятный ответ СФР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32688" y="4315968"/>
            <a:ext cx="48188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sz="2000"/>
          </a:p>
        </p:txBody>
      </p:sp>
      <p:sp>
        <p:nvSpPr>
          <p:cNvPr id="25" name="Rounded Rectangle 24"/>
          <p:cNvSpPr/>
          <p:nvPr/>
        </p:nvSpPr>
        <p:spPr>
          <a:xfrm>
            <a:off x="6355080" y="3712463"/>
            <a:ext cx="5166360" cy="804672"/>
          </a:xfrm>
          <a:prstGeom prst="roundRect">
            <a:avLst/>
          </a:prstGeom>
          <a:solidFill>
            <a:srgbClr val="FFFFFF"/>
          </a:solidFill>
          <a:ln>
            <a:solidFill>
              <a:srgbClr val="D3DF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26" name="Rectangle 25"/>
          <p:cNvSpPr/>
          <p:nvPr/>
        </p:nvSpPr>
        <p:spPr>
          <a:xfrm>
            <a:off x="6355080" y="3712463"/>
            <a:ext cx="64008" cy="804672"/>
          </a:xfrm>
          <a:prstGeom prst="rect">
            <a:avLst/>
          </a:prstGeom>
          <a:solidFill>
            <a:srgbClr val="2C60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27" name="TextBox 26"/>
          <p:cNvSpPr txBox="1"/>
          <p:nvPr/>
        </p:nvSpPr>
        <p:spPr>
          <a:xfrm>
            <a:off x="6556248" y="3895344"/>
            <a:ext cx="48463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b="1">
                <a:solidFill>
                  <a:srgbClr val="1B486C"/>
                </a:solidFill>
                <a:latin typeface="Aptos"/>
              </a:rPr>
              <a:t>Нужно проверить северный, льготный или иной специальный стаж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56248" y="4315968"/>
            <a:ext cx="48188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sz="2000"/>
          </a:p>
        </p:txBody>
      </p:sp>
      <p:sp>
        <p:nvSpPr>
          <p:cNvPr id="29" name="Rounded Rectangle 28"/>
          <p:cNvSpPr/>
          <p:nvPr/>
        </p:nvSpPr>
        <p:spPr>
          <a:xfrm>
            <a:off x="731520" y="4791456"/>
            <a:ext cx="5166360" cy="804672"/>
          </a:xfrm>
          <a:prstGeom prst="roundRect">
            <a:avLst/>
          </a:prstGeom>
          <a:solidFill>
            <a:srgbClr val="FFFFFF"/>
          </a:solidFill>
          <a:ln>
            <a:solidFill>
              <a:srgbClr val="D3DF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30" name="Rectangle 29"/>
          <p:cNvSpPr/>
          <p:nvPr/>
        </p:nvSpPr>
        <p:spPr>
          <a:xfrm>
            <a:off x="731520" y="4791456"/>
            <a:ext cx="64008" cy="804672"/>
          </a:xfrm>
          <a:prstGeom prst="rect">
            <a:avLst/>
          </a:prstGeom>
          <a:solidFill>
            <a:srgbClr val="2B8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31" name="TextBox 30"/>
          <p:cNvSpPr txBox="1"/>
          <p:nvPr/>
        </p:nvSpPr>
        <p:spPr>
          <a:xfrm>
            <a:off x="932688" y="4974336"/>
            <a:ext cx="48463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b="1">
                <a:solidFill>
                  <a:srgbClr val="1B486C"/>
                </a:solidFill>
                <a:latin typeface="Aptos"/>
              </a:rPr>
              <a:t>Родственник помогает пожилому человеку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32688" y="5394960"/>
            <a:ext cx="48188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sz="2000"/>
          </a:p>
        </p:txBody>
      </p:sp>
      <p:sp>
        <p:nvSpPr>
          <p:cNvPr id="33" name="TextBox 32"/>
          <p:cNvSpPr txBox="1"/>
          <p:nvPr/>
        </p:nvSpPr>
        <p:spPr>
          <a:xfrm>
            <a:off x="594360" y="6519672"/>
            <a:ext cx="9144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596977"/>
                </a:solidFill>
                <a:latin typeface="Aptos"/>
              </a:rPr>
              <a:t>proverkastaza.ru  •  ООО «Под присмотром»  •  информационно-документарная поддержка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201400" y="6492240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596977"/>
                </a:solidFill>
                <a:latin typeface="Aptos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B486C"/>
                </a:solidFill>
                <a:latin typeface="Aptos"/>
              </a:rPr>
              <a:t>Возможный формат взаимодействия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05840"/>
            <a:ext cx="1234440" cy="54864"/>
          </a:xfrm>
          <a:prstGeom prst="rect">
            <a:avLst/>
          </a:prstGeom>
          <a:solidFill>
            <a:srgbClr val="2B8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1115568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596977"/>
                </a:solidFill>
                <a:latin typeface="Aptos"/>
              </a:rPr>
              <a:t>Разделение общественной, информационной и коммерческой коммуникации — обязательное условие.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417320"/>
            <a:ext cx="2468880" cy="502920"/>
          </a:xfrm>
          <a:prstGeom prst="rect">
            <a:avLst/>
          </a:prstGeom>
          <a:solidFill>
            <a:srgbClr val="1B48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6" name="TextBox 5"/>
          <p:cNvSpPr txBox="1"/>
          <p:nvPr/>
        </p:nvSpPr>
        <p:spPr>
          <a:xfrm>
            <a:off x="704088" y="1536192"/>
            <a:ext cx="22677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Aptos"/>
              </a:rPr>
              <a:t>Формат</a:t>
            </a:r>
          </a:p>
        </p:txBody>
      </p:sp>
      <p:sp>
        <p:nvSpPr>
          <p:cNvPr id="7" name="Rectangle 6"/>
          <p:cNvSpPr/>
          <p:nvPr/>
        </p:nvSpPr>
        <p:spPr>
          <a:xfrm>
            <a:off x="3246120" y="1417320"/>
            <a:ext cx="3703320" cy="502920"/>
          </a:xfrm>
          <a:prstGeom prst="rect">
            <a:avLst/>
          </a:prstGeom>
          <a:solidFill>
            <a:srgbClr val="1B48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8" name="TextBox 7"/>
          <p:cNvSpPr txBox="1"/>
          <p:nvPr/>
        </p:nvSpPr>
        <p:spPr>
          <a:xfrm>
            <a:off x="3355848" y="1536192"/>
            <a:ext cx="350215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Aptos"/>
              </a:rPr>
              <a:t>Роль приёмной / депутата</a:t>
            </a:r>
          </a:p>
        </p:txBody>
      </p:sp>
      <p:sp>
        <p:nvSpPr>
          <p:cNvPr id="9" name="Rectangle 8"/>
          <p:cNvSpPr/>
          <p:nvPr/>
        </p:nvSpPr>
        <p:spPr>
          <a:xfrm>
            <a:off x="7223760" y="1417320"/>
            <a:ext cx="4343400" cy="502920"/>
          </a:xfrm>
          <a:prstGeom prst="rect">
            <a:avLst/>
          </a:prstGeom>
          <a:solidFill>
            <a:srgbClr val="1B48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10" name="TextBox 9"/>
          <p:cNvSpPr txBox="1"/>
          <p:nvPr/>
        </p:nvSpPr>
        <p:spPr>
          <a:xfrm>
            <a:off x="7333488" y="1536192"/>
            <a:ext cx="414223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Aptos"/>
              </a:rPr>
              <a:t>Роль сервиса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94360" y="1920240"/>
            <a:ext cx="2468880" cy="914400"/>
          </a:xfrm>
          <a:prstGeom prst="rect">
            <a:avLst/>
          </a:prstGeom>
          <a:solidFill>
            <a:srgbClr val="FFFFFF"/>
          </a:solidFill>
          <a:ln>
            <a:solidFill>
              <a:srgbClr val="D2DE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12" name="TextBox 11"/>
          <p:cNvSpPr txBox="1"/>
          <p:nvPr/>
        </p:nvSpPr>
        <p:spPr>
          <a:xfrm>
            <a:off x="685800" y="2057400"/>
            <a:ext cx="228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23303D"/>
                </a:solidFill>
                <a:latin typeface="Aptos"/>
              </a:rPr>
              <a:t>Памятка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246120" y="1920240"/>
            <a:ext cx="3703320" cy="914400"/>
          </a:xfrm>
          <a:prstGeom prst="rect">
            <a:avLst/>
          </a:prstGeom>
          <a:solidFill>
            <a:srgbClr val="FFFFFF"/>
          </a:solidFill>
          <a:ln>
            <a:solidFill>
              <a:srgbClr val="D2DE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14" name="TextBox 13"/>
          <p:cNvSpPr txBox="1"/>
          <p:nvPr/>
        </p:nvSpPr>
        <p:spPr>
          <a:xfrm>
            <a:off x="3337560" y="2057400"/>
            <a:ext cx="35204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23303D"/>
                </a:solidFill>
                <a:latin typeface="Aptos"/>
              </a:rPr>
              <a:t>Распространяет нейтральную инструкцию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223760" y="1920240"/>
            <a:ext cx="4343400" cy="914400"/>
          </a:xfrm>
          <a:prstGeom prst="rect">
            <a:avLst/>
          </a:prstGeom>
          <a:solidFill>
            <a:srgbClr val="FFFFFF"/>
          </a:solidFill>
          <a:ln>
            <a:solidFill>
              <a:srgbClr val="D2DE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16" name="TextBox 15"/>
          <p:cNvSpPr txBox="1"/>
          <p:nvPr/>
        </p:nvSpPr>
        <p:spPr>
          <a:xfrm>
            <a:off x="7315200" y="2057400"/>
            <a:ext cx="41605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23303D"/>
                </a:solidFill>
                <a:latin typeface="Aptos"/>
              </a:rPr>
              <a:t>Готовит понятный материал об ИЛС и документах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4360" y="2907792"/>
            <a:ext cx="2468880" cy="914400"/>
          </a:xfrm>
          <a:prstGeom prst="rect">
            <a:avLst/>
          </a:prstGeom>
          <a:solidFill>
            <a:srgbClr val="FFFFFF"/>
          </a:solidFill>
          <a:ln>
            <a:solidFill>
              <a:srgbClr val="D2DE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18" name="TextBox 17"/>
          <p:cNvSpPr txBox="1"/>
          <p:nvPr/>
        </p:nvSpPr>
        <p:spPr>
          <a:xfrm>
            <a:off x="685800" y="3044952"/>
            <a:ext cx="228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23303D"/>
                </a:solidFill>
                <a:latin typeface="Aptos"/>
              </a:rPr>
              <a:t>Тематическая встреча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246120" y="2907792"/>
            <a:ext cx="3703320" cy="914400"/>
          </a:xfrm>
          <a:prstGeom prst="rect">
            <a:avLst/>
          </a:prstGeom>
          <a:solidFill>
            <a:srgbClr val="FFFFFF"/>
          </a:solidFill>
          <a:ln>
            <a:solidFill>
              <a:srgbClr val="D2DE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20" name="TextBox 19"/>
          <p:cNvSpPr txBox="1"/>
          <p:nvPr/>
        </p:nvSpPr>
        <p:spPr>
          <a:xfrm>
            <a:off x="3337560" y="3044952"/>
            <a:ext cx="35204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23303D"/>
                </a:solidFill>
                <a:latin typeface="Aptos"/>
              </a:rPr>
              <a:t>Собирает типовые вопросы граждан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223760" y="2907792"/>
            <a:ext cx="4343400" cy="914400"/>
          </a:xfrm>
          <a:prstGeom prst="rect">
            <a:avLst/>
          </a:prstGeom>
          <a:solidFill>
            <a:srgbClr val="FFFFFF"/>
          </a:solidFill>
          <a:ln>
            <a:solidFill>
              <a:srgbClr val="D2DE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22" name="TextBox 21"/>
          <p:cNvSpPr txBox="1"/>
          <p:nvPr/>
        </p:nvSpPr>
        <p:spPr>
          <a:xfrm>
            <a:off x="7315200" y="3044952"/>
            <a:ext cx="41605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23303D"/>
                </a:solidFill>
                <a:latin typeface="Aptos"/>
              </a:rPr>
              <a:t>Разъясняет сценарии без персональных данных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94360" y="3895344"/>
            <a:ext cx="2468880" cy="914400"/>
          </a:xfrm>
          <a:prstGeom prst="rect">
            <a:avLst/>
          </a:prstGeom>
          <a:solidFill>
            <a:srgbClr val="FFFFFF"/>
          </a:solidFill>
          <a:ln>
            <a:solidFill>
              <a:srgbClr val="D2DE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24" name="TextBox 23"/>
          <p:cNvSpPr txBox="1"/>
          <p:nvPr/>
        </p:nvSpPr>
        <p:spPr>
          <a:xfrm>
            <a:off x="685800" y="4032504"/>
            <a:ext cx="228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23303D"/>
                </a:solidFill>
                <a:latin typeface="Aptos"/>
              </a:rPr>
              <a:t>Аналитическая записка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246120" y="3895344"/>
            <a:ext cx="3703320" cy="914400"/>
          </a:xfrm>
          <a:prstGeom prst="rect">
            <a:avLst/>
          </a:prstGeom>
          <a:solidFill>
            <a:srgbClr val="FFFFFF"/>
          </a:solidFill>
          <a:ln>
            <a:solidFill>
              <a:srgbClr val="D2DE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26" name="TextBox 25"/>
          <p:cNvSpPr txBox="1"/>
          <p:nvPr/>
        </p:nvSpPr>
        <p:spPr>
          <a:xfrm>
            <a:off x="3337560" y="4032504"/>
            <a:ext cx="35204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23303D"/>
                </a:solidFill>
                <a:latin typeface="Aptos"/>
              </a:rPr>
              <a:t>Использует обезличенные проблемы в работе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223760" y="3895344"/>
            <a:ext cx="4343400" cy="914400"/>
          </a:xfrm>
          <a:prstGeom prst="rect">
            <a:avLst/>
          </a:prstGeom>
          <a:solidFill>
            <a:srgbClr val="FFFFFF"/>
          </a:solidFill>
          <a:ln>
            <a:solidFill>
              <a:srgbClr val="D2DE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28" name="TextBox 27"/>
          <p:cNvSpPr txBox="1"/>
          <p:nvPr/>
        </p:nvSpPr>
        <p:spPr>
          <a:xfrm>
            <a:off x="7315200" y="4032504"/>
            <a:ext cx="41605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23303D"/>
                </a:solidFill>
                <a:latin typeface="Aptos"/>
              </a:rPr>
              <a:t>Группирует повторяющиеся барьеры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94360" y="4882896"/>
            <a:ext cx="2468880" cy="914400"/>
          </a:xfrm>
          <a:prstGeom prst="rect">
            <a:avLst/>
          </a:prstGeom>
          <a:solidFill>
            <a:srgbClr val="FFFFFF"/>
          </a:solidFill>
          <a:ln>
            <a:solidFill>
              <a:srgbClr val="D2DE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30" name="TextBox 29"/>
          <p:cNvSpPr txBox="1"/>
          <p:nvPr/>
        </p:nvSpPr>
        <p:spPr>
          <a:xfrm>
            <a:off x="685800" y="5020056"/>
            <a:ext cx="228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23303D"/>
                </a:solidFill>
                <a:latin typeface="Aptos"/>
              </a:rPr>
              <a:t>Личное обращение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246120" y="4882896"/>
            <a:ext cx="3703320" cy="914400"/>
          </a:xfrm>
          <a:prstGeom prst="rect">
            <a:avLst/>
          </a:prstGeom>
          <a:solidFill>
            <a:srgbClr val="FFFFFF"/>
          </a:solidFill>
          <a:ln>
            <a:solidFill>
              <a:srgbClr val="D2DE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32" name="TextBox 31"/>
          <p:cNvSpPr txBox="1"/>
          <p:nvPr/>
        </p:nvSpPr>
        <p:spPr>
          <a:xfrm>
            <a:off x="3337560" y="5020056"/>
            <a:ext cx="35204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23303D"/>
                </a:solidFill>
                <a:latin typeface="Aptos"/>
              </a:rPr>
              <a:t>Направляет к официальным каналам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223760" y="4882896"/>
            <a:ext cx="4343400" cy="914400"/>
          </a:xfrm>
          <a:prstGeom prst="rect">
            <a:avLst/>
          </a:prstGeom>
          <a:solidFill>
            <a:srgbClr val="FFFFFF"/>
          </a:solidFill>
          <a:ln>
            <a:solidFill>
              <a:srgbClr val="D2DE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34" name="TextBox 33"/>
          <p:cNvSpPr txBox="1"/>
          <p:nvPr/>
        </p:nvSpPr>
        <p:spPr>
          <a:xfrm>
            <a:off x="7315200" y="5020056"/>
            <a:ext cx="41605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23303D"/>
                </a:solidFill>
                <a:latin typeface="Aptos"/>
              </a:rPr>
              <a:t>Только самостоятельный контакт гражданина вне политической коммуникации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94360" y="6519672"/>
            <a:ext cx="9144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596977"/>
                </a:solidFill>
                <a:latin typeface="Aptos"/>
              </a:rPr>
              <a:t>proverkastaza.ru  •  ООО «Под присмотром»  •  информационно-документарная поддержка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1201400" y="6492240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596977"/>
                </a:solidFill>
                <a:latin typeface="Aptos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B486C"/>
                </a:solidFill>
                <a:latin typeface="Aptos"/>
              </a:rPr>
              <a:t>Социальный эффект и показатели пилота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05840"/>
            <a:ext cx="1234440" cy="54864"/>
          </a:xfrm>
          <a:prstGeom prst="rect">
            <a:avLst/>
          </a:prstGeom>
          <a:solidFill>
            <a:srgbClr val="2B8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1115568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596977"/>
                </a:solidFill>
                <a:latin typeface="Aptos"/>
              </a:rPr>
              <a:t>Измеряем качество навигации и системные барьеры, а не голоса, лиды или продажи.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6636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3DF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645920"/>
            <a:ext cx="64008" cy="1417320"/>
          </a:xfrm>
          <a:prstGeom prst="rect">
            <a:avLst/>
          </a:prstGeom>
          <a:solidFill>
            <a:srgbClr val="2B8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1828800"/>
            <a:ext cx="48463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1B486C"/>
                </a:solidFill>
                <a:latin typeface="Aptos"/>
              </a:rPr>
              <a:t>Для гражданина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2688" y="2249424"/>
            <a:ext cx="48188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b="0" dirty="0" err="1">
                <a:solidFill>
                  <a:srgbClr val="23303D"/>
                </a:solidFill>
                <a:latin typeface="Aptos"/>
              </a:rPr>
              <a:t>Понимание</a:t>
            </a:r>
            <a:r>
              <a:rPr b="0" dirty="0">
                <a:solidFill>
                  <a:srgbClr val="23303D"/>
                </a:solidFill>
                <a:latin typeface="Aptos"/>
              </a:rPr>
              <a:t> </a:t>
            </a:r>
            <a:r>
              <a:rPr b="0" dirty="0" err="1">
                <a:solidFill>
                  <a:srgbClr val="23303D"/>
                </a:solidFill>
                <a:latin typeface="Aptos"/>
              </a:rPr>
              <a:t>ситуации</a:t>
            </a:r>
            <a:r>
              <a:rPr b="0" dirty="0">
                <a:solidFill>
                  <a:srgbClr val="23303D"/>
                </a:solidFill>
                <a:latin typeface="Aptos"/>
              </a:rPr>
              <a:t>, </a:t>
            </a:r>
            <a:r>
              <a:rPr b="0" dirty="0" err="1">
                <a:solidFill>
                  <a:srgbClr val="23303D"/>
                </a:solidFill>
                <a:latin typeface="Aptos"/>
              </a:rPr>
              <a:t>контроль</a:t>
            </a:r>
            <a:r>
              <a:rPr b="0" dirty="0">
                <a:solidFill>
                  <a:srgbClr val="23303D"/>
                </a:solidFill>
                <a:latin typeface="Aptos"/>
              </a:rPr>
              <a:t> </a:t>
            </a:r>
            <a:r>
              <a:rPr b="0" dirty="0" err="1">
                <a:solidFill>
                  <a:srgbClr val="23303D"/>
                </a:solidFill>
                <a:latin typeface="Aptos"/>
              </a:rPr>
              <a:t>над</a:t>
            </a:r>
            <a:r>
              <a:rPr b="0" dirty="0">
                <a:solidFill>
                  <a:srgbClr val="23303D"/>
                </a:solidFill>
                <a:latin typeface="Aptos"/>
              </a:rPr>
              <a:t> </a:t>
            </a:r>
            <a:r>
              <a:rPr b="0" dirty="0" err="1">
                <a:solidFill>
                  <a:srgbClr val="23303D"/>
                </a:solidFill>
                <a:latin typeface="Aptos"/>
              </a:rPr>
              <a:t>документами</a:t>
            </a:r>
            <a:r>
              <a:rPr b="0" dirty="0">
                <a:solidFill>
                  <a:srgbClr val="23303D"/>
                </a:solidFill>
                <a:latin typeface="Aptos"/>
              </a:rPr>
              <a:t>, </a:t>
            </a:r>
            <a:r>
              <a:rPr b="0" dirty="0" err="1">
                <a:solidFill>
                  <a:srgbClr val="23303D"/>
                </a:solidFill>
                <a:latin typeface="Aptos"/>
              </a:rPr>
              <a:t>законный</a:t>
            </a:r>
            <a:r>
              <a:rPr b="0" dirty="0">
                <a:solidFill>
                  <a:srgbClr val="23303D"/>
                </a:solidFill>
                <a:latin typeface="Aptos"/>
              </a:rPr>
              <a:t> </a:t>
            </a:r>
            <a:r>
              <a:rPr b="0" dirty="0" err="1">
                <a:solidFill>
                  <a:srgbClr val="23303D"/>
                </a:solidFill>
                <a:latin typeface="Aptos"/>
              </a:rPr>
              <a:t>маршрут</a:t>
            </a:r>
            <a:r>
              <a:rPr b="0" dirty="0">
                <a:solidFill>
                  <a:srgbClr val="23303D"/>
                </a:solidFill>
                <a:latin typeface="Aptos"/>
              </a:rPr>
              <a:t> </a:t>
            </a:r>
            <a:r>
              <a:rPr b="0" dirty="0" err="1">
                <a:solidFill>
                  <a:srgbClr val="23303D"/>
                </a:solidFill>
                <a:latin typeface="Aptos"/>
              </a:rPr>
              <a:t>действий</a:t>
            </a:r>
            <a:endParaRPr b="0" dirty="0">
              <a:solidFill>
                <a:srgbClr val="23303D"/>
              </a:solidFill>
              <a:latin typeface="Apto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355080" y="1645920"/>
            <a:ext cx="516636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3DF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355080" y="1645920"/>
            <a:ext cx="64008" cy="1417320"/>
          </a:xfrm>
          <a:prstGeom prst="rect">
            <a:avLst/>
          </a:prstGeom>
          <a:solidFill>
            <a:srgbClr val="2C60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56248" y="1828800"/>
            <a:ext cx="48463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1B486C"/>
                </a:solidFill>
                <a:latin typeface="Aptos"/>
              </a:rPr>
              <a:t>Для семьи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56248" y="2249424"/>
            <a:ext cx="48188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b="0">
                <a:solidFill>
                  <a:srgbClr val="23303D"/>
                </a:solidFill>
                <a:latin typeface="Aptos"/>
              </a:rPr>
              <a:t>Меньше цифровой и бюрократической нагрузки при помощи родителям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3474720"/>
            <a:ext cx="516636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3DF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731520" y="3474720"/>
            <a:ext cx="64008" cy="1417320"/>
          </a:xfrm>
          <a:prstGeom prst="rect">
            <a:avLst/>
          </a:prstGeom>
          <a:solidFill>
            <a:srgbClr val="C693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32688" y="3657600"/>
            <a:ext cx="48463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1B486C"/>
                </a:solidFill>
                <a:latin typeface="Aptos"/>
              </a:rPr>
              <a:t>Для приёмной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32688" y="4078224"/>
            <a:ext cx="48188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b="0">
                <a:solidFill>
                  <a:srgbClr val="23303D"/>
                </a:solidFill>
                <a:latin typeface="Aptos"/>
              </a:rPr>
              <a:t>Более структурированные обращения и меньше повторных визитов без документов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55080" y="3474720"/>
            <a:ext cx="516636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3DF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355080" y="3474720"/>
            <a:ext cx="64008" cy="1417320"/>
          </a:xfrm>
          <a:prstGeom prst="rect">
            <a:avLst/>
          </a:prstGeom>
          <a:solidFill>
            <a:srgbClr val="1B48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556248" y="3657600"/>
            <a:ext cx="48463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1B486C"/>
                </a:solidFill>
                <a:latin typeface="Aptos"/>
              </a:rPr>
              <a:t>Для депутата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56248" y="4078224"/>
            <a:ext cx="48188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b="0">
                <a:solidFill>
                  <a:srgbClr val="23303D"/>
                </a:solidFill>
                <a:latin typeface="Aptos"/>
              </a:rPr>
              <a:t>Обезличенная картина барьеров для обращений в профильные органы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60" y="562356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>
                <a:solidFill>
                  <a:srgbClr val="1B486C"/>
                </a:solidFill>
                <a:latin typeface="Aptos"/>
              </a:rPr>
              <a:t>Метрики: разъяснения • подготовленные комплекты документов • типовые барьеры • обезличенные предложения.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4360" y="6519672"/>
            <a:ext cx="9144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596977"/>
                </a:solidFill>
                <a:latin typeface="Aptos"/>
              </a:rPr>
              <a:t>proverkastaza.ru  •  ООО «Под присмотром»  •  информационно-документарная поддержка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201400" y="6492240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596977"/>
                </a:solidFill>
                <a:latin typeface="Aptos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B486C"/>
                </a:solidFill>
                <a:latin typeface="Aptos"/>
              </a:rPr>
              <a:t>Предложение: пилот на 60 дней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05840"/>
            <a:ext cx="1234440" cy="54864"/>
          </a:xfrm>
          <a:prstGeom prst="rect">
            <a:avLst/>
          </a:prstGeom>
          <a:solidFill>
            <a:srgbClr val="2B8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1115568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596977"/>
                </a:solidFill>
                <a:latin typeface="Aptos"/>
              </a:rPr>
              <a:t>Небольшой, управляемый и юридически разделённый формат проверки востребованности.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00200"/>
            <a:ext cx="5760720" cy="4622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sz="1800" b="0" dirty="0" err="1">
                <a:solidFill>
                  <a:srgbClr val="23303D"/>
                </a:solidFill>
                <a:latin typeface="Aptos"/>
              </a:rPr>
              <a:t>Одна</a:t>
            </a:r>
            <a:r>
              <a:rPr sz="18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800" b="0" dirty="0" err="1">
                <a:solidFill>
                  <a:srgbClr val="23303D"/>
                </a:solidFill>
                <a:latin typeface="Aptos"/>
              </a:rPr>
              <a:t>тематическая</a:t>
            </a:r>
            <a:r>
              <a:rPr sz="18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800" b="0" dirty="0" err="1">
                <a:solidFill>
                  <a:srgbClr val="23303D"/>
                </a:solidFill>
                <a:latin typeface="Aptos"/>
              </a:rPr>
              <a:t>встреча</a:t>
            </a:r>
            <a:r>
              <a:rPr sz="18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800" b="0" dirty="0" err="1">
                <a:solidFill>
                  <a:srgbClr val="23303D"/>
                </a:solidFill>
                <a:latin typeface="Aptos"/>
              </a:rPr>
              <a:t>или</a:t>
            </a:r>
            <a:r>
              <a:rPr sz="18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800" b="0" dirty="0" err="1">
                <a:solidFill>
                  <a:srgbClr val="23303D"/>
                </a:solidFill>
                <a:latin typeface="Aptos"/>
              </a:rPr>
              <a:t>вебинар</a:t>
            </a:r>
            <a:r>
              <a:rPr sz="18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800" b="0" dirty="0" err="1">
                <a:solidFill>
                  <a:srgbClr val="23303D"/>
                </a:solidFill>
                <a:latin typeface="Aptos"/>
              </a:rPr>
              <a:t>для</a:t>
            </a:r>
            <a:r>
              <a:rPr sz="18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800" b="0" dirty="0" err="1">
                <a:solidFill>
                  <a:srgbClr val="23303D"/>
                </a:solidFill>
                <a:latin typeface="Aptos"/>
              </a:rPr>
              <a:t>граждан</a:t>
            </a:r>
            <a:r>
              <a:rPr sz="1800" b="0" dirty="0">
                <a:solidFill>
                  <a:srgbClr val="23303D"/>
                </a:solidFill>
                <a:latin typeface="Aptos"/>
              </a:rPr>
              <a:t> и </a:t>
            </a:r>
            <a:r>
              <a:rPr sz="1800" b="0" dirty="0" err="1">
                <a:solidFill>
                  <a:srgbClr val="23303D"/>
                </a:solidFill>
                <a:latin typeface="Aptos"/>
              </a:rPr>
              <a:t>помощников</a:t>
            </a:r>
            <a:endParaRPr lang="en-US" dirty="0">
              <a:solidFill>
                <a:srgbClr val="23303D"/>
              </a:solidFill>
              <a:latin typeface="Aptos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sz="1800" b="0" dirty="0" err="1">
                <a:solidFill>
                  <a:srgbClr val="23303D"/>
                </a:solidFill>
                <a:latin typeface="Aptos"/>
              </a:rPr>
              <a:t>Нейтральная</a:t>
            </a:r>
            <a:r>
              <a:rPr sz="18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800" b="0" dirty="0" err="1">
                <a:solidFill>
                  <a:srgbClr val="23303D"/>
                </a:solidFill>
                <a:latin typeface="Aptos"/>
              </a:rPr>
              <a:t>памятка</a:t>
            </a:r>
            <a:r>
              <a:rPr sz="1800" b="0" dirty="0">
                <a:solidFill>
                  <a:srgbClr val="23303D"/>
                </a:solidFill>
                <a:latin typeface="Aptos"/>
              </a:rPr>
              <a:t> «</a:t>
            </a:r>
            <a:r>
              <a:rPr sz="1800" b="0" dirty="0" err="1">
                <a:solidFill>
                  <a:srgbClr val="23303D"/>
                </a:solidFill>
                <a:latin typeface="Aptos"/>
              </a:rPr>
              <a:t>Как</a:t>
            </a:r>
            <a:r>
              <a:rPr sz="18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800" b="0" dirty="0" err="1">
                <a:solidFill>
                  <a:srgbClr val="23303D"/>
                </a:solidFill>
                <a:latin typeface="Aptos"/>
              </a:rPr>
              <a:t>проверить</a:t>
            </a:r>
            <a:r>
              <a:rPr sz="18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800" b="0" dirty="0" err="1">
                <a:solidFill>
                  <a:srgbClr val="23303D"/>
                </a:solidFill>
                <a:latin typeface="Aptos"/>
              </a:rPr>
              <a:t>выписку</a:t>
            </a:r>
            <a:r>
              <a:rPr sz="1800" b="0" dirty="0">
                <a:solidFill>
                  <a:srgbClr val="23303D"/>
                </a:solidFill>
                <a:latin typeface="Aptos"/>
              </a:rPr>
              <a:t> ИЛС»
</a:t>
            </a:r>
            <a:r>
              <a:rPr sz="1800" b="0" dirty="0" err="1">
                <a:solidFill>
                  <a:srgbClr val="23303D"/>
                </a:solidFill>
                <a:latin typeface="Aptos"/>
              </a:rPr>
              <a:t>Памятка</a:t>
            </a:r>
            <a:r>
              <a:rPr sz="18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800" b="0" dirty="0" err="1">
                <a:solidFill>
                  <a:srgbClr val="23303D"/>
                </a:solidFill>
                <a:latin typeface="Aptos"/>
              </a:rPr>
              <a:t>для</a:t>
            </a:r>
            <a:r>
              <a:rPr sz="18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800" b="0" dirty="0" err="1">
                <a:solidFill>
                  <a:srgbClr val="23303D"/>
                </a:solidFill>
                <a:latin typeface="Aptos"/>
              </a:rPr>
              <a:t>сотрудников</a:t>
            </a:r>
            <a:r>
              <a:rPr sz="18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800" b="0" dirty="0" err="1">
                <a:solidFill>
                  <a:srgbClr val="23303D"/>
                </a:solidFill>
                <a:latin typeface="Aptos"/>
              </a:rPr>
              <a:t>общественной</a:t>
            </a:r>
            <a:r>
              <a:rPr sz="18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800" b="0" dirty="0" err="1">
                <a:solidFill>
                  <a:srgbClr val="23303D"/>
                </a:solidFill>
                <a:latin typeface="Aptos"/>
              </a:rPr>
              <a:t>приёмной</a:t>
            </a:r>
            <a:r>
              <a:rPr sz="18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800" b="0" dirty="0" err="1">
                <a:solidFill>
                  <a:srgbClr val="23303D"/>
                </a:solidFill>
                <a:latin typeface="Aptos"/>
              </a:rPr>
              <a:t>по</a:t>
            </a:r>
            <a:r>
              <a:rPr sz="18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800" b="0" dirty="0" err="1">
                <a:solidFill>
                  <a:srgbClr val="23303D"/>
                </a:solidFill>
                <a:latin typeface="Aptos"/>
              </a:rPr>
              <a:t>маршрутизации</a:t>
            </a:r>
            <a:r>
              <a:rPr sz="18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800" b="0" dirty="0" err="1">
                <a:solidFill>
                  <a:srgbClr val="23303D"/>
                </a:solidFill>
                <a:latin typeface="Aptos"/>
              </a:rPr>
              <a:t>вопросов</a:t>
            </a:r>
            <a:r>
              <a:rPr sz="1800" b="0" dirty="0">
                <a:solidFill>
                  <a:srgbClr val="23303D"/>
                </a:solidFill>
                <a:latin typeface="Aptos"/>
              </a:rPr>
              <a:t>
</a:t>
            </a:r>
            <a:r>
              <a:rPr sz="1800" b="0" dirty="0" err="1">
                <a:solidFill>
                  <a:srgbClr val="23303D"/>
                </a:solidFill>
                <a:latin typeface="Aptos"/>
              </a:rPr>
              <a:t>Один</a:t>
            </a:r>
            <a:r>
              <a:rPr sz="18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800" b="0" dirty="0" err="1">
                <a:solidFill>
                  <a:srgbClr val="23303D"/>
                </a:solidFill>
                <a:latin typeface="Aptos"/>
              </a:rPr>
              <a:t>обезличенный</a:t>
            </a:r>
            <a:r>
              <a:rPr sz="18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800" b="0" dirty="0" err="1">
                <a:solidFill>
                  <a:srgbClr val="23303D"/>
                </a:solidFill>
                <a:latin typeface="Aptos"/>
              </a:rPr>
              <a:t>отчёт</a:t>
            </a:r>
            <a:r>
              <a:rPr sz="1800" b="0" dirty="0">
                <a:solidFill>
                  <a:srgbClr val="23303D"/>
                </a:solidFill>
                <a:latin typeface="Aptos"/>
              </a:rPr>
              <a:t>: </a:t>
            </a:r>
            <a:r>
              <a:rPr sz="1800" b="0" dirty="0" err="1">
                <a:solidFill>
                  <a:srgbClr val="23303D"/>
                </a:solidFill>
                <a:latin typeface="Aptos"/>
              </a:rPr>
              <a:t>типовые</a:t>
            </a:r>
            <a:r>
              <a:rPr sz="18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800" b="0" dirty="0" err="1">
                <a:solidFill>
                  <a:srgbClr val="23303D"/>
                </a:solidFill>
                <a:latin typeface="Aptos"/>
              </a:rPr>
              <a:t>проблемы</a:t>
            </a:r>
            <a:r>
              <a:rPr sz="1800" b="0" dirty="0">
                <a:solidFill>
                  <a:srgbClr val="23303D"/>
                </a:solidFill>
                <a:latin typeface="Aptos"/>
              </a:rPr>
              <a:t> и </a:t>
            </a:r>
            <a:r>
              <a:rPr sz="1800" b="0" dirty="0" err="1">
                <a:solidFill>
                  <a:srgbClr val="23303D"/>
                </a:solidFill>
                <a:latin typeface="Aptos"/>
              </a:rPr>
              <a:t>предложения</a:t>
            </a:r>
            <a:r>
              <a:rPr sz="1800" b="0" dirty="0">
                <a:solidFill>
                  <a:srgbClr val="23303D"/>
                </a:solidFill>
                <a:latin typeface="Aptos"/>
              </a:rPr>
              <a:t>
</a:t>
            </a:r>
            <a:r>
              <a:rPr sz="1800" b="0" dirty="0" err="1">
                <a:solidFill>
                  <a:srgbClr val="23303D"/>
                </a:solidFill>
                <a:latin typeface="Aptos"/>
              </a:rPr>
              <a:t>Проверка</a:t>
            </a:r>
            <a:r>
              <a:rPr sz="18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800" b="0" dirty="0" err="1">
                <a:solidFill>
                  <a:srgbClr val="23303D"/>
                </a:solidFill>
                <a:latin typeface="Aptos"/>
              </a:rPr>
              <a:t>юридического</a:t>
            </a:r>
            <a:r>
              <a:rPr sz="18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800" b="0" dirty="0" err="1">
                <a:solidFill>
                  <a:srgbClr val="23303D"/>
                </a:solidFill>
                <a:latin typeface="Aptos"/>
              </a:rPr>
              <a:t>разделения</a:t>
            </a:r>
            <a:r>
              <a:rPr sz="18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800" b="0" dirty="0" err="1">
                <a:solidFill>
                  <a:srgbClr val="23303D"/>
                </a:solidFill>
                <a:latin typeface="Aptos"/>
              </a:rPr>
              <a:t>ролей</a:t>
            </a:r>
            <a:r>
              <a:rPr sz="1800" b="0" dirty="0">
                <a:solidFill>
                  <a:srgbClr val="23303D"/>
                </a:solidFill>
                <a:latin typeface="Aptos"/>
              </a:rPr>
              <a:t> и </a:t>
            </a:r>
            <a:r>
              <a:rPr sz="1800" b="0" dirty="0" err="1">
                <a:solidFill>
                  <a:srgbClr val="23303D"/>
                </a:solidFill>
                <a:latin typeface="Aptos"/>
              </a:rPr>
              <a:t>каналов</a:t>
            </a:r>
            <a:r>
              <a:rPr sz="18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800" b="0" dirty="0" err="1">
                <a:solidFill>
                  <a:srgbClr val="23303D"/>
                </a:solidFill>
                <a:latin typeface="Aptos"/>
              </a:rPr>
              <a:t>коммуникации</a:t>
            </a:r>
            <a:r>
              <a:rPr sz="1800" b="0" dirty="0">
                <a:solidFill>
                  <a:srgbClr val="23303D"/>
                </a:solidFill>
                <a:latin typeface="Aptos"/>
              </a:rPr>
              <a:t>
</a:t>
            </a:r>
            <a:r>
              <a:rPr sz="1800" b="0" dirty="0" err="1">
                <a:solidFill>
                  <a:srgbClr val="23303D"/>
                </a:solidFill>
                <a:latin typeface="Aptos"/>
              </a:rPr>
              <a:t>Итоговая</a:t>
            </a:r>
            <a:r>
              <a:rPr sz="18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800" b="0" dirty="0" err="1">
                <a:solidFill>
                  <a:srgbClr val="23303D"/>
                </a:solidFill>
                <a:latin typeface="Aptos"/>
              </a:rPr>
              <a:t>встреча</a:t>
            </a:r>
            <a:r>
              <a:rPr sz="1800" b="0" dirty="0">
                <a:solidFill>
                  <a:srgbClr val="23303D"/>
                </a:solidFill>
                <a:latin typeface="Aptos"/>
              </a:rPr>
              <a:t> и </a:t>
            </a:r>
            <a:r>
              <a:rPr sz="1800" b="0" dirty="0" err="1">
                <a:solidFill>
                  <a:srgbClr val="23303D"/>
                </a:solidFill>
                <a:latin typeface="Aptos"/>
              </a:rPr>
              <a:t>решение</a:t>
            </a:r>
            <a:r>
              <a:rPr sz="1800" b="0" dirty="0">
                <a:solidFill>
                  <a:srgbClr val="23303D"/>
                </a:solidFill>
                <a:latin typeface="Aptos"/>
              </a:rPr>
              <a:t> о </a:t>
            </a:r>
            <a:r>
              <a:rPr sz="1800" b="0" dirty="0" err="1">
                <a:solidFill>
                  <a:srgbClr val="23303D"/>
                </a:solidFill>
                <a:latin typeface="Aptos"/>
              </a:rPr>
              <a:t>продолжении</a:t>
            </a:r>
            <a:endParaRPr sz="1800" b="0" dirty="0">
              <a:solidFill>
                <a:srgbClr val="23303D"/>
              </a:solidFill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903720" y="1600200"/>
            <a:ext cx="416052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D3DF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1200"/>
              </a:spcBef>
            </a:pPr>
            <a:endParaRPr dirty="0"/>
          </a:p>
        </p:txBody>
      </p:sp>
      <p:sp>
        <p:nvSpPr>
          <p:cNvPr id="7" name="Rectangle 6"/>
          <p:cNvSpPr/>
          <p:nvPr/>
        </p:nvSpPr>
        <p:spPr>
          <a:xfrm>
            <a:off x="6903720" y="1783080"/>
            <a:ext cx="64008" cy="3291840"/>
          </a:xfrm>
          <a:prstGeom prst="rect">
            <a:avLst/>
          </a:prstGeom>
          <a:solidFill>
            <a:srgbClr val="C693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104888" y="1965960"/>
            <a:ext cx="38404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1B486C"/>
                </a:solidFill>
                <a:latin typeface="Aptos"/>
              </a:rPr>
              <a:t>Обязательные условия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04888" y="2386584"/>
            <a:ext cx="3813048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1200"/>
              </a:spcBef>
            </a:pPr>
            <a:r>
              <a:rPr sz="1600" b="0" dirty="0">
                <a:solidFill>
                  <a:srgbClr val="23303D"/>
                </a:solidFill>
                <a:latin typeface="Aptos"/>
              </a:rPr>
              <a:t>• </a:t>
            </a:r>
            <a:r>
              <a:rPr sz="1600" b="0" dirty="0" err="1">
                <a:solidFill>
                  <a:srgbClr val="23303D"/>
                </a:solidFill>
                <a:latin typeface="Aptos"/>
              </a:rPr>
              <a:t>Без</a:t>
            </a:r>
            <a:r>
              <a:rPr sz="16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3303D"/>
                </a:solidFill>
                <a:latin typeface="Aptos"/>
              </a:rPr>
              <a:t>партийной</a:t>
            </a:r>
            <a:r>
              <a:rPr sz="16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3303D"/>
                </a:solidFill>
                <a:latin typeface="Aptos"/>
              </a:rPr>
              <a:t>символики</a:t>
            </a:r>
            <a:r>
              <a:rPr sz="1600" b="0" dirty="0">
                <a:solidFill>
                  <a:srgbClr val="23303D"/>
                </a:solidFill>
                <a:latin typeface="Aptos"/>
              </a:rPr>
              <a:t> и </a:t>
            </a:r>
            <a:r>
              <a:rPr sz="1600" b="0" dirty="0" err="1">
                <a:solidFill>
                  <a:srgbClr val="23303D"/>
                </a:solidFill>
                <a:latin typeface="Aptos"/>
              </a:rPr>
              <a:t>агитационных</a:t>
            </a:r>
            <a:r>
              <a:rPr sz="16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3303D"/>
                </a:solidFill>
                <a:latin typeface="Aptos"/>
              </a:rPr>
              <a:t>призывов</a:t>
            </a:r>
            <a:r>
              <a:rPr sz="1600" b="0" dirty="0">
                <a:solidFill>
                  <a:srgbClr val="23303D"/>
                </a:solidFill>
                <a:latin typeface="Aptos"/>
              </a:rPr>
              <a:t> в </a:t>
            </a:r>
            <a:r>
              <a:rPr sz="1600" b="0" dirty="0" err="1">
                <a:solidFill>
                  <a:srgbClr val="23303D"/>
                </a:solidFill>
                <a:latin typeface="Aptos"/>
              </a:rPr>
              <a:t>материалах</a:t>
            </a:r>
            <a:r>
              <a:rPr sz="16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3303D"/>
                </a:solidFill>
                <a:latin typeface="Aptos"/>
              </a:rPr>
              <a:t>сервиса</a:t>
            </a:r>
            <a:r>
              <a:rPr sz="1600" b="0" dirty="0">
                <a:solidFill>
                  <a:srgbClr val="23303D"/>
                </a:solidFill>
                <a:latin typeface="Aptos"/>
              </a:rPr>
              <a:t>
• </a:t>
            </a:r>
            <a:r>
              <a:rPr sz="1600" b="0" dirty="0" err="1">
                <a:solidFill>
                  <a:srgbClr val="23303D"/>
                </a:solidFill>
                <a:latin typeface="Aptos"/>
              </a:rPr>
              <a:t>Без</a:t>
            </a:r>
            <a:r>
              <a:rPr sz="16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3303D"/>
                </a:solidFill>
                <a:latin typeface="Aptos"/>
              </a:rPr>
              <a:t>рекламы</a:t>
            </a:r>
            <a:r>
              <a:rPr sz="16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3303D"/>
                </a:solidFill>
                <a:latin typeface="Aptos"/>
              </a:rPr>
              <a:t>услуг</a:t>
            </a:r>
            <a:r>
              <a:rPr sz="1600" b="0" dirty="0">
                <a:solidFill>
                  <a:srgbClr val="23303D"/>
                </a:solidFill>
                <a:latin typeface="Aptos"/>
              </a:rPr>
              <a:t> в </a:t>
            </a:r>
            <a:r>
              <a:rPr sz="1600" b="0" dirty="0" err="1">
                <a:solidFill>
                  <a:srgbClr val="23303D"/>
                </a:solidFill>
                <a:latin typeface="Aptos"/>
              </a:rPr>
              <a:t>агитационных</a:t>
            </a:r>
            <a:r>
              <a:rPr sz="16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3303D"/>
                </a:solidFill>
                <a:latin typeface="Aptos"/>
              </a:rPr>
              <a:t>материалах</a:t>
            </a:r>
            <a:r>
              <a:rPr sz="1600" b="0" dirty="0">
                <a:solidFill>
                  <a:srgbClr val="23303D"/>
                </a:solidFill>
                <a:latin typeface="Aptos"/>
              </a:rPr>
              <a:t>
• </a:t>
            </a:r>
            <a:r>
              <a:rPr sz="1600" b="0" dirty="0" err="1">
                <a:solidFill>
                  <a:srgbClr val="23303D"/>
                </a:solidFill>
                <a:latin typeface="Aptos"/>
              </a:rPr>
              <a:t>Без</a:t>
            </a:r>
            <a:r>
              <a:rPr sz="16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3303D"/>
                </a:solidFill>
                <a:latin typeface="Aptos"/>
              </a:rPr>
              <a:t>передачи</a:t>
            </a:r>
            <a:r>
              <a:rPr sz="16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3303D"/>
                </a:solidFill>
                <a:latin typeface="Aptos"/>
              </a:rPr>
              <a:t>персональных</a:t>
            </a:r>
            <a:r>
              <a:rPr sz="16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3303D"/>
                </a:solidFill>
                <a:latin typeface="Aptos"/>
              </a:rPr>
              <a:t>данных</a:t>
            </a:r>
            <a:r>
              <a:rPr sz="16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3303D"/>
                </a:solidFill>
                <a:latin typeface="Aptos"/>
              </a:rPr>
              <a:t>через</a:t>
            </a:r>
            <a:r>
              <a:rPr sz="16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3303D"/>
                </a:solidFill>
                <a:latin typeface="Aptos"/>
              </a:rPr>
              <a:t>приёмную</a:t>
            </a:r>
            <a:r>
              <a:rPr sz="1600" b="0" dirty="0">
                <a:solidFill>
                  <a:srgbClr val="23303D"/>
                </a:solidFill>
                <a:latin typeface="Aptos"/>
              </a:rPr>
              <a:t>
• </a:t>
            </a:r>
            <a:r>
              <a:rPr sz="1600" b="0" dirty="0" err="1">
                <a:solidFill>
                  <a:srgbClr val="23303D"/>
                </a:solidFill>
                <a:latin typeface="Aptos"/>
              </a:rPr>
              <a:t>Только</a:t>
            </a:r>
            <a:r>
              <a:rPr sz="16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3303D"/>
                </a:solidFill>
                <a:latin typeface="Aptos"/>
              </a:rPr>
              <a:t>самостоятельное</a:t>
            </a:r>
            <a:r>
              <a:rPr sz="16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3303D"/>
                </a:solidFill>
                <a:latin typeface="Aptos"/>
              </a:rPr>
              <a:t>обращение</a:t>
            </a:r>
            <a:r>
              <a:rPr sz="16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3303D"/>
                </a:solidFill>
                <a:latin typeface="Aptos"/>
              </a:rPr>
              <a:t>гражданина</a:t>
            </a:r>
            <a:r>
              <a:rPr sz="1600" b="0" dirty="0">
                <a:solidFill>
                  <a:srgbClr val="23303D"/>
                </a:solidFill>
                <a:latin typeface="Aptos"/>
              </a:rPr>
              <a:t> к </a:t>
            </a:r>
            <a:r>
              <a:rPr sz="1600" b="0" dirty="0" err="1">
                <a:solidFill>
                  <a:srgbClr val="23303D"/>
                </a:solidFill>
                <a:latin typeface="Aptos"/>
              </a:rPr>
              <a:t>сервису</a:t>
            </a:r>
            <a:r>
              <a:rPr sz="1600" b="0" dirty="0">
                <a:solidFill>
                  <a:srgbClr val="23303D"/>
                </a:solidFill>
                <a:latin typeface="Aptos"/>
              </a:rPr>
              <a:t>
• </a:t>
            </a:r>
            <a:r>
              <a:rPr sz="1600" b="0" dirty="0" err="1">
                <a:solidFill>
                  <a:srgbClr val="23303D"/>
                </a:solidFill>
                <a:latin typeface="Aptos"/>
              </a:rPr>
              <a:t>Финальная</a:t>
            </a:r>
            <a:r>
              <a:rPr sz="16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3303D"/>
                </a:solidFill>
                <a:latin typeface="Aptos"/>
              </a:rPr>
              <a:t>правовая</a:t>
            </a:r>
            <a:r>
              <a:rPr sz="16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3303D"/>
                </a:solidFill>
                <a:latin typeface="Aptos"/>
              </a:rPr>
              <a:t>проверка</a:t>
            </a:r>
            <a:r>
              <a:rPr sz="16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3303D"/>
                </a:solidFill>
                <a:latin typeface="Aptos"/>
              </a:rPr>
              <a:t>штабом</a:t>
            </a:r>
            <a:r>
              <a:rPr sz="1600" b="0" dirty="0">
                <a:solidFill>
                  <a:srgbClr val="23303D"/>
                </a:solidFill>
                <a:latin typeface="Aptos"/>
              </a:rPr>
              <a:t> и </a:t>
            </a:r>
            <a:r>
              <a:rPr sz="1600" b="0" dirty="0" err="1">
                <a:solidFill>
                  <a:srgbClr val="23303D"/>
                </a:solidFill>
                <a:latin typeface="Aptos"/>
              </a:rPr>
              <a:t>специалистом</a:t>
            </a:r>
            <a:r>
              <a:rPr sz="16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3303D"/>
                </a:solidFill>
                <a:latin typeface="Aptos"/>
              </a:rPr>
              <a:t>по</a:t>
            </a:r>
            <a:r>
              <a:rPr sz="16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3303D"/>
                </a:solidFill>
                <a:latin typeface="Aptos"/>
              </a:rPr>
              <a:t>избирательному</a:t>
            </a:r>
            <a:r>
              <a:rPr sz="1600" b="0" dirty="0">
                <a:solidFill>
                  <a:srgbClr val="23303D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3303D"/>
                </a:solidFill>
                <a:latin typeface="Aptos"/>
              </a:rPr>
              <a:t>праву</a:t>
            </a:r>
            <a:endParaRPr sz="1600" b="0" dirty="0">
              <a:solidFill>
                <a:srgbClr val="23303D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4360" y="6519672"/>
            <a:ext cx="9144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596977"/>
                </a:solidFill>
                <a:latin typeface="Aptos"/>
              </a:rPr>
              <a:t>proverkastaza.ru  •  ООО «Под присмотром»  •  информационно-документарная поддержка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01400" y="6492240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596977"/>
                </a:solidFill>
                <a:latin typeface="Aptos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B486C"/>
                </a:solidFill>
                <a:latin typeface="Aptos"/>
              </a:rPr>
              <a:t>Контакты и следующий шаг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05840"/>
            <a:ext cx="1234440" cy="54864"/>
          </a:xfrm>
          <a:prstGeom prst="rect">
            <a:avLst/>
          </a:prstGeom>
          <a:solidFill>
            <a:srgbClr val="2B8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1115568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596977"/>
                </a:solidFill>
                <a:latin typeface="Aptos"/>
              </a:rPr>
              <a:t>Готовы показать интерфейс, пример обезличенного маршрута и пакет методических материалов.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45920"/>
            <a:ext cx="6492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solidFill>
                  <a:srgbClr val="1B486C"/>
                </a:solidFill>
                <a:latin typeface="Aptos"/>
              </a:rPr>
              <a:t>proverkastaza.ru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331720"/>
            <a:ext cx="65836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23303D"/>
                </a:solidFill>
                <a:latin typeface="Aptos"/>
              </a:rPr>
              <a:t>ООО «Под присмотром»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788920"/>
            <a:ext cx="66751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0" dirty="0" err="1">
                <a:solidFill>
                  <a:srgbClr val="596977"/>
                </a:solidFill>
                <a:latin typeface="Aptos"/>
              </a:rPr>
              <a:t>Информационно-документарная</a:t>
            </a:r>
            <a:r>
              <a:rPr sz="1700" b="0" dirty="0">
                <a:solidFill>
                  <a:srgbClr val="596977"/>
                </a:solidFill>
                <a:latin typeface="Aptos"/>
              </a:rPr>
              <a:t> </a:t>
            </a:r>
            <a:r>
              <a:rPr sz="1700" b="0" dirty="0" err="1">
                <a:solidFill>
                  <a:srgbClr val="596977"/>
                </a:solidFill>
                <a:latin typeface="Aptos"/>
              </a:rPr>
              <a:t>поддержка</a:t>
            </a:r>
            <a:r>
              <a:rPr sz="1700" b="0" dirty="0">
                <a:solidFill>
                  <a:srgbClr val="596977"/>
                </a:solidFill>
                <a:latin typeface="Aptos"/>
              </a:rPr>
              <a:t> </a:t>
            </a:r>
            <a:r>
              <a:rPr sz="1700" b="0" dirty="0" err="1">
                <a:solidFill>
                  <a:srgbClr val="596977"/>
                </a:solidFill>
                <a:latin typeface="Aptos"/>
              </a:rPr>
              <a:t>по</a:t>
            </a:r>
            <a:r>
              <a:rPr sz="1700" b="0" dirty="0">
                <a:solidFill>
                  <a:srgbClr val="596977"/>
                </a:solidFill>
                <a:latin typeface="Aptos"/>
              </a:rPr>
              <a:t> </a:t>
            </a:r>
            <a:r>
              <a:rPr sz="1700" b="0" dirty="0" err="1">
                <a:solidFill>
                  <a:srgbClr val="596977"/>
                </a:solidFill>
                <a:latin typeface="Aptos"/>
              </a:rPr>
              <a:t>вопросам</a:t>
            </a:r>
            <a:r>
              <a:rPr sz="1700" b="0" dirty="0">
                <a:solidFill>
                  <a:srgbClr val="596977"/>
                </a:solidFill>
                <a:latin typeface="Aptos"/>
              </a:rPr>
              <a:t> </a:t>
            </a:r>
            <a:r>
              <a:rPr sz="1700" b="0" dirty="0" err="1">
                <a:solidFill>
                  <a:srgbClr val="596977"/>
                </a:solidFill>
                <a:latin typeface="Aptos"/>
              </a:rPr>
              <a:t>пенсионного</a:t>
            </a:r>
            <a:r>
              <a:rPr sz="1700" b="0" dirty="0">
                <a:solidFill>
                  <a:srgbClr val="596977"/>
                </a:solidFill>
                <a:latin typeface="Aptos"/>
              </a:rPr>
              <a:t> </a:t>
            </a:r>
            <a:r>
              <a:rPr sz="1700" b="0" dirty="0" err="1">
                <a:solidFill>
                  <a:srgbClr val="596977"/>
                </a:solidFill>
                <a:latin typeface="Aptos"/>
              </a:rPr>
              <a:t>стажа</a:t>
            </a:r>
            <a:r>
              <a:rPr sz="1700" b="0" dirty="0">
                <a:solidFill>
                  <a:srgbClr val="596977"/>
                </a:solidFill>
                <a:latin typeface="Aptos"/>
              </a:rPr>
              <a:t>, </a:t>
            </a:r>
            <a:r>
              <a:rPr sz="1700" b="0" dirty="0" err="1">
                <a:solidFill>
                  <a:srgbClr val="596977"/>
                </a:solidFill>
                <a:latin typeface="Aptos"/>
              </a:rPr>
              <a:t>выписки</a:t>
            </a:r>
            <a:r>
              <a:rPr sz="1700" b="0" dirty="0">
                <a:solidFill>
                  <a:srgbClr val="596977"/>
                </a:solidFill>
                <a:latin typeface="Aptos"/>
              </a:rPr>
              <a:t> ИЛС и </a:t>
            </a:r>
            <a:r>
              <a:rPr sz="1700" b="0" dirty="0" err="1">
                <a:solidFill>
                  <a:srgbClr val="596977"/>
                </a:solidFill>
                <a:latin typeface="Aptos"/>
              </a:rPr>
              <a:t>подготовки</a:t>
            </a:r>
            <a:r>
              <a:rPr sz="1700" b="0" dirty="0">
                <a:solidFill>
                  <a:srgbClr val="596977"/>
                </a:solidFill>
                <a:latin typeface="Aptos"/>
              </a:rPr>
              <a:t> </a:t>
            </a:r>
            <a:r>
              <a:rPr sz="1700" b="0" dirty="0" err="1">
                <a:solidFill>
                  <a:srgbClr val="596977"/>
                </a:solidFill>
                <a:latin typeface="Aptos"/>
              </a:rPr>
              <a:t>обращения</a:t>
            </a:r>
            <a:r>
              <a:rPr sz="1700" b="0" dirty="0">
                <a:solidFill>
                  <a:srgbClr val="596977"/>
                </a:solidFill>
                <a:latin typeface="Aptos"/>
              </a:rPr>
              <a:t> в СФР.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4023360"/>
            <a:ext cx="4754880" cy="1581912"/>
          </a:xfrm>
          <a:prstGeom prst="roundRect">
            <a:avLst/>
          </a:prstGeom>
          <a:solidFill>
            <a:srgbClr val="FFFFFF"/>
          </a:solidFill>
          <a:ln>
            <a:solidFill>
              <a:srgbClr val="D3DF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822960" y="4023360"/>
            <a:ext cx="54864" cy="1581912"/>
          </a:xfrm>
          <a:prstGeom prst="rect">
            <a:avLst/>
          </a:prstGeom>
          <a:solidFill>
            <a:srgbClr val="2B8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24128" y="4206240"/>
            <a:ext cx="4434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1B486C"/>
                </a:solidFill>
                <a:latin typeface="Aptos"/>
              </a:rPr>
              <a:t>Следующий шаг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24128" y="4626864"/>
            <a:ext cx="440740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b="0" dirty="0" err="1">
                <a:solidFill>
                  <a:srgbClr val="23303D"/>
                </a:solidFill>
                <a:latin typeface="Aptos"/>
              </a:rPr>
              <a:t>Согласовать</a:t>
            </a:r>
            <a:r>
              <a:rPr b="0" dirty="0">
                <a:solidFill>
                  <a:srgbClr val="23303D"/>
                </a:solidFill>
                <a:latin typeface="Aptos"/>
              </a:rPr>
              <a:t> </a:t>
            </a:r>
            <a:r>
              <a:rPr b="0" dirty="0" err="1">
                <a:solidFill>
                  <a:srgbClr val="23303D"/>
                </a:solidFill>
                <a:latin typeface="Aptos"/>
              </a:rPr>
              <a:t>формат</a:t>
            </a:r>
            <a:r>
              <a:rPr b="0" dirty="0">
                <a:solidFill>
                  <a:srgbClr val="23303D"/>
                </a:solidFill>
                <a:latin typeface="Aptos"/>
              </a:rPr>
              <a:t> </a:t>
            </a:r>
            <a:r>
              <a:rPr b="0" dirty="0" err="1">
                <a:solidFill>
                  <a:srgbClr val="23303D"/>
                </a:solidFill>
                <a:latin typeface="Aptos"/>
              </a:rPr>
              <a:t>демонстрации</a:t>
            </a:r>
            <a:r>
              <a:rPr b="0" dirty="0">
                <a:solidFill>
                  <a:srgbClr val="23303D"/>
                </a:solidFill>
                <a:latin typeface="Aptos"/>
              </a:rPr>
              <a:t>, </a:t>
            </a:r>
            <a:r>
              <a:rPr b="0" dirty="0" err="1">
                <a:solidFill>
                  <a:srgbClr val="23303D"/>
                </a:solidFill>
                <a:latin typeface="Aptos"/>
              </a:rPr>
              <a:t>состав</a:t>
            </a:r>
            <a:r>
              <a:rPr b="0" dirty="0">
                <a:solidFill>
                  <a:srgbClr val="23303D"/>
                </a:solidFill>
                <a:latin typeface="Aptos"/>
              </a:rPr>
              <a:t> </a:t>
            </a:r>
            <a:r>
              <a:rPr b="0" dirty="0" err="1">
                <a:solidFill>
                  <a:srgbClr val="23303D"/>
                </a:solidFill>
                <a:latin typeface="Aptos"/>
              </a:rPr>
              <a:t>материалов</a:t>
            </a:r>
            <a:r>
              <a:rPr b="0" dirty="0">
                <a:solidFill>
                  <a:srgbClr val="23303D"/>
                </a:solidFill>
                <a:latin typeface="Aptos"/>
              </a:rPr>
              <a:t> и </a:t>
            </a:r>
            <a:r>
              <a:rPr b="0" dirty="0" err="1">
                <a:solidFill>
                  <a:srgbClr val="23303D"/>
                </a:solidFill>
                <a:latin typeface="Aptos"/>
              </a:rPr>
              <a:t>правовую</a:t>
            </a:r>
            <a:r>
              <a:rPr b="0" dirty="0">
                <a:solidFill>
                  <a:srgbClr val="23303D"/>
                </a:solidFill>
                <a:latin typeface="Aptos"/>
              </a:rPr>
              <a:t> </a:t>
            </a:r>
            <a:r>
              <a:rPr b="0" dirty="0" err="1">
                <a:solidFill>
                  <a:srgbClr val="23303D"/>
                </a:solidFill>
                <a:latin typeface="Aptos"/>
              </a:rPr>
              <a:t>проверку</a:t>
            </a:r>
            <a:r>
              <a:rPr b="0" dirty="0">
                <a:solidFill>
                  <a:srgbClr val="23303D"/>
                </a:solidFill>
                <a:latin typeface="Aptos"/>
              </a:rPr>
              <a:t> </a:t>
            </a:r>
            <a:r>
              <a:rPr b="0" dirty="0" err="1">
                <a:solidFill>
                  <a:srgbClr val="23303D"/>
                </a:solidFill>
                <a:latin typeface="Aptos"/>
              </a:rPr>
              <a:t>пилота</a:t>
            </a:r>
            <a:r>
              <a:rPr b="0" dirty="0">
                <a:solidFill>
                  <a:srgbClr val="23303D"/>
                </a:solidFill>
                <a:latin typeface="Aptos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60920" y="2194561"/>
            <a:ext cx="420624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900" b="1" dirty="0" err="1">
                <a:solidFill>
                  <a:srgbClr val="1B486C"/>
                </a:solidFill>
                <a:latin typeface="Aptos"/>
              </a:rPr>
              <a:t>Важно</a:t>
            </a:r>
            <a:r>
              <a:rPr sz="1900" b="1" dirty="0">
                <a:solidFill>
                  <a:srgbClr val="1B486C"/>
                </a:solidFill>
                <a:latin typeface="Aptos"/>
              </a:rPr>
              <a:t>:
</a:t>
            </a:r>
            <a:r>
              <a:rPr sz="1900" b="1" dirty="0" err="1">
                <a:solidFill>
                  <a:srgbClr val="1B486C"/>
                </a:solidFill>
                <a:latin typeface="Aptos"/>
              </a:rPr>
              <a:t>решение</a:t>
            </a:r>
            <a:r>
              <a:rPr sz="1900" b="1" dirty="0">
                <a:solidFill>
                  <a:srgbClr val="1B486C"/>
                </a:solidFill>
                <a:latin typeface="Aptos"/>
              </a:rPr>
              <a:t> о </a:t>
            </a:r>
            <a:r>
              <a:rPr sz="1900" b="1" dirty="0" err="1">
                <a:solidFill>
                  <a:srgbClr val="1B486C"/>
                </a:solidFill>
                <a:latin typeface="Aptos"/>
              </a:rPr>
              <a:t>назначении</a:t>
            </a:r>
            <a:r>
              <a:rPr sz="1900" b="1" dirty="0">
                <a:solidFill>
                  <a:srgbClr val="1B486C"/>
                </a:solidFill>
                <a:latin typeface="Aptos"/>
              </a:rPr>
              <a:t> и </a:t>
            </a:r>
            <a:r>
              <a:rPr sz="1900" b="1" dirty="0" err="1">
                <a:solidFill>
                  <a:srgbClr val="1B486C"/>
                </a:solidFill>
                <a:latin typeface="Aptos"/>
              </a:rPr>
              <a:t>перерасчёте</a:t>
            </a:r>
            <a:r>
              <a:rPr sz="1900" b="1" dirty="0">
                <a:solidFill>
                  <a:srgbClr val="1B486C"/>
                </a:solidFill>
                <a:latin typeface="Aptos"/>
              </a:rPr>
              <a:t> </a:t>
            </a:r>
            <a:r>
              <a:rPr sz="1900" b="1" dirty="0" err="1">
                <a:solidFill>
                  <a:srgbClr val="1B486C"/>
                </a:solidFill>
                <a:latin typeface="Aptos"/>
              </a:rPr>
              <a:t>пенсии</a:t>
            </a:r>
            <a:r>
              <a:rPr sz="1900" b="1" dirty="0">
                <a:solidFill>
                  <a:srgbClr val="1B486C"/>
                </a:solidFill>
                <a:latin typeface="Aptos"/>
              </a:rPr>
              <a:t> </a:t>
            </a:r>
            <a:r>
              <a:rPr sz="1900" b="1" dirty="0" err="1">
                <a:solidFill>
                  <a:srgbClr val="1B486C"/>
                </a:solidFill>
                <a:latin typeface="Aptos"/>
              </a:rPr>
              <a:t>принимает</a:t>
            </a:r>
            <a:r>
              <a:rPr sz="1900" b="1" dirty="0">
                <a:solidFill>
                  <a:srgbClr val="1B486C"/>
                </a:solidFill>
                <a:latin typeface="Aptos"/>
              </a:rPr>
              <a:t> СФР.
</a:t>
            </a:r>
            <a:r>
              <a:rPr sz="1900" b="1" dirty="0" err="1">
                <a:solidFill>
                  <a:srgbClr val="1B486C"/>
                </a:solidFill>
                <a:latin typeface="Aptos"/>
              </a:rPr>
              <a:t>Сервис</a:t>
            </a:r>
            <a:r>
              <a:rPr sz="1900" b="1" dirty="0">
                <a:solidFill>
                  <a:srgbClr val="1B486C"/>
                </a:solidFill>
                <a:latin typeface="Aptos"/>
              </a:rPr>
              <a:t> </a:t>
            </a:r>
            <a:r>
              <a:rPr sz="1900" b="1" dirty="0" err="1">
                <a:solidFill>
                  <a:srgbClr val="1B486C"/>
                </a:solidFill>
                <a:latin typeface="Aptos"/>
              </a:rPr>
              <a:t>не</a:t>
            </a:r>
            <a:r>
              <a:rPr sz="1900" b="1" dirty="0">
                <a:solidFill>
                  <a:srgbClr val="1B486C"/>
                </a:solidFill>
                <a:latin typeface="Aptos"/>
              </a:rPr>
              <a:t> </a:t>
            </a:r>
            <a:r>
              <a:rPr sz="1900" b="1" dirty="0" err="1">
                <a:solidFill>
                  <a:srgbClr val="1B486C"/>
                </a:solidFill>
                <a:latin typeface="Aptos"/>
              </a:rPr>
              <a:t>является</a:t>
            </a:r>
            <a:r>
              <a:rPr sz="1900" b="1" dirty="0">
                <a:solidFill>
                  <a:srgbClr val="1B486C"/>
                </a:solidFill>
                <a:latin typeface="Aptos"/>
              </a:rPr>
              <a:t> </a:t>
            </a:r>
            <a:r>
              <a:rPr sz="1900" b="1" dirty="0" err="1">
                <a:solidFill>
                  <a:srgbClr val="1B486C"/>
                </a:solidFill>
                <a:latin typeface="Aptos"/>
              </a:rPr>
              <a:t>государственным</a:t>
            </a:r>
            <a:r>
              <a:rPr sz="1900" b="1" dirty="0">
                <a:solidFill>
                  <a:srgbClr val="1B486C"/>
                </a:solidFill>
                <a:latin typeface="Aptos"/>
              </a:rPr>
              <a:t> </a:t>
            </a:r>
            <a:r>
              <a:rPr sz="1900" b="1" dirty="0" err="1">
                <a:solidFill>
                  <a:srgbClr val="1B486C"/>
                </a:solidFill>
                <a:latin typeface="Aptos"/>
              </a:rPr>
              <a:t>органом</a:t>
            </a:r>
            <a:r>
              <a:rPr sz="1900" b="1" dirty="0">
                <a:solidFill>
                  <a:srgbClr val="1B486C"/>
                </a:solidFill>
                <a:latin typeface="Aptos"/>
              </a:rPr>
              <a:t> и </a:t>
            </a:r>
            <a:r>
              <a:rPr sz="1900" b="1" dirty="0" err="1">
                <a:solidFill>
                  <a:srgbClr val="1B486C"/>
                </a:solidFill>
                <a:latin typeface="Aptos"/>
              </a:rPr>
              <a:t>не</a:t>
            </a:r>
            <a:r>
              <a:rPr sz="1900" b="1" dirty="0">
                <a:solidFill>
                  <a:srgbClr val="1B486C"/>
                </a:solidFill>
                <a:latin typeface="Aptos"/>
              </a:rPr>
              <a:t> </a:t>
            </a:r>
            <a:r>
              <a:rPr sz="1900" b="1" dirty="0" err="1">
                <a:solidFill>
                  <a:srgbClr val="1B486C"/>
                </a:solidFill>
                <a:latin typeface="Aptos"/>
              </a:rPr>
              <a:t>гарантирует</a:t>
            </a:r>
            <a:r>
              <a:rPr sz="1900" b="1" dirty="0">
                <a:solidFill>
                  <a:srgbClr val="1B486C"/>
                </a:solidFill>
                <a:latin typeface="Aptos"/>
              </a:rPr>
              <a:t> </a:t>
            </a:r>
            <a:r>
              <a:rPr sz="1900" b="1" dirty="0" err="1">
                <a:solidFill>
                  <a:srgbClr val="1B486C"/>
                </a:solidFill>
                <a:latin typeface="Aptos"/>
              </a:rPr>
              <a:t>результат</a:t>
            </a:r>
            <a:r>
              <a:rPr sz="1900" b="1" dirty="0">
                <a:solidFill>
                  <a:srgbClr val="1B486C"/>
                </a:solidFill>
                <a:latin typeface="Aptos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6519672"/>
            <a:ext cx="9144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596977"/>
                </a:solidFill>
                <a:latin typeface="Aptos"/>
              </a:rPr>
              <a:t>proverkastaza.ru  •  ООО «Под присмотром»  •  информационно-документарная поддержка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492240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596977"/>
                </a:solidFill>
                <a:latin typeface="Aptos"/>
              </a:rPr>
              <a:t>11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967</Words>
  <Application>Microsoft Office PowerPoint</Application>
  <PresentationFormat>Широкоэкранный</PresentationFormat>
  <Paragraphs>141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Aptos</vt:lpstr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Сергей Богдановский</cp:lastModifiedBy>
  <cp:revision>2</cp:revision>
  <dcterms:created xsi:type="dcterms:W3CDTF">2013-01-27T09:14:16Z</dcterms:created>
  <dcterms:modified xsi:type="dcterms:W3CDTF">2026-08-22T11:22:04Z</dcterms:modified>
  <cp:category/>
</cp:coreProperties>
</file>